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210 디딤고딕" panose="020B0600000101010101" charset="-127"/>
      <p:regular r:id="rId23"/>
    </p:embeddedFont>
    <p:embeddedFont>
      <p:font typeface="210 디딤고딕 Bold" panose="020B0600000101010101" charset="-127"/>
      <p:regular r:id="rId24"/>
    </p:embeddedFont>
    <p:embeddedFont>
      <p:font typeface="210 디딤고딕 Light" panose="020B0600000101010101" charset="-127"/>
      <p:regular r:id="rId25"/>
    </p:embeddedFont>
    <p:embeddedFont>
      <p:font typeface="Black Han Sans" panose="020B0600000101010101" charset="-12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168" y="-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18" Type="http://schemas.openxmlformats.org/officeDocument/2006/relationships/slide" Target="slide6.xml"/><Relationship Id="rId26" Type="http://schemas.openxmlformats.org/officeDocument/2006/relationships/image" Target="../media/image14.png"/><Relationship Id="rId39" Type="http://schemas.openxmlformats.org/officeDocument/2006/relationships/slide" Target="slide13.xml"/><Relationship Id="rId21" Type="http://schemas.openxmlformats.org/officeDocument/2006/relationships/slide" Target="slide7.xml"/><Relationship Id="rId34" Type="http://schemas.openxmlformats.org/officeDocument/2006/relationships/image" Target="../media/image150.png"/><Relationship Id="rId42" Type="http://schemas.openxmlformats.org/officeDocument/2006/relationships/slide" Target="slide14.xml"/><Relationship Id="rId47" Type="http://schemas.openxmlformats.org/officeDocument/2006/relationships/image" Target="../media/image21.png"/><Relationship Id="rId50" Type="http://schemas.openxmlformats.org/officeDocument/2006/relationships/image" Target="../media/image22.png"/><Relationship Id="rId55" Type="http://schemas.openxmlformats.org/officeDocument/2006/relationships/image" Target="../media/image220.png"/><Relationship Id="rId63" Type="http://schemas.openxmlformats.org/officeDocument/2006/relationships/image" Target="../media/image2.svg"/><Relationship Id="rId7" Type="http://schemas.openxmlformats.org/officeDocument/2006/relationships/image" Target="../media/image60.png"/><Relationship Id="rId2" Type="http://schemas.openxmlformats.org/officeDocument/2006/relationships/image" Target="../media/image6.png"/><Relationship Id="rId16" Type="http://schemas.openxmlformats.org/officeDocument/2006/relationships/image" Target="../media/image90.png"/><Relationship Id="rId20" Type="http://schemas.openxmlformats.org/officeDocument/2006/relationships/image" Target="../media/image12.png"/><Relationship Id="rId29" Type="http://schemas.openxmlformats.org/officeDocument/2006/relationships/image" Target="../media/image15.png"/><Relationship Id="rId41" Type="http://schemas.openxmlformats.org/officeDocument/2006/relationships/image" Target="../media/image19.png"/><Relationship Id="rId54" Type="http://schemas.openxmlformats.org/officeDocument/2006/relationships/slide" Target="slide18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9.png"/><Relationship Id="rId24" Type="http://schemas.openxmlformats.org/officeDocument/2006/relationships/slide" Target="slide8.xml"/><Relationship Id="rId32" Type="http://schemas.openxmlformats.org/officeDocument/2006/relationships/image" Target="../media/image16.png"/><Relationship Id="rId37" Type="http://schemas.openxmlformats.org/officeDocument/2006/relationships/image" Target="../media/image160.png"/><Relationship Id="rId40" Type="http://schemas.openxmlformats.org/officeDocument/2006/relationships/image" Target="../media/image170.png"/><Relationship Id="rId45" Type="http://schemas.openxmlformats.org/officeDocument/2006/relationships/slide" Target="slide15.xml"/><Relationship Id="rId53" Type="http://schemas.openxmlformats.org/officeDocument/2006/relationships/image" Target="../media/image23.png"/><Relationship Id="rId58" Type="http://schemas.openxmlformats.org/officeDocument/2006/relationships/image" Target="../media/image230.png"/><Relationship Id="rId5" Type="http://schemas.openxmlformats.org/officeDocument/2006/relationships/image" Target="../media/image7.png"/><Relationship Id="rId15" Type="http://schemas.openxmlformats.org/officeDocument/2006/relationships/slide" Target="slide5.xml"/><Relationship Id="rId23" Type="http://schemas.openxmlformats.org/officeDocument/2006/relationships/image" Target="../media/image13.png"/><Relationship Id="rId28" Type="http://schemas.openxmlformats.org/officeDocument/2006/relationships/image" Target="../media/image130.png"/><Relationship Id="rId36" Type="http://schemas.openxmlformats.org/officeDocument/2006/relationships/slide" Target="slide12.xml"/><Relationship Id="rId49" Type="http://schemas.openxmlformats.org/officeDocument/2006/relationships/image" Target="../media/image200.png"/><Relationship Id="rId57" Type="http://schemas.openxmlformats.org/officeDocument/2006/relationships/slide" Target="slide19.xml"/><Relationship Id="rId61" Type="http://schemas.openxmlformats.org/officeDocument/2006/relationships/image" Target="../media/image240.png"/><Relationship Id="rId10" Type="http://schemas.openxmlformats.org/officeDocument/2006/relationships/image" Target="../media/image70.png"/><Relationship Id="rId19" Type="http://schemas.openxmlformats.org/officeDocument/2006/relationships/image" Target="../media/image100.png"/><Relationship Id="rId31" Type="http://schemas.openxmlformats.org/officeDocument/2006/relationships/image" Target="../media/image140.png"/><Relationship Id="rId44" Type="http://schemas.openxmlformats.org/officeDocument/2006/relationships/image" Target="../media/image20.png"/><Relationship Id="rId52" Type="http://schemas.openxmlformats.org/officeDocument/2006/relationships/image" Target="../media/image210.png"/><Relationship Id="rId60" Type="http://schemas.openxmlformats.org/officeDocument/2006/relationships/slide" Target="slide21.xml"/><Relationship Id="rId4" Type="http://schemas.openxmlformats.org/officeDocument/2006/relationships/image" Target="../media/image50.png"/><Relationship Id="rId9" Type="http://schemas.openxmlformats.org/officeDocument/2006/relationships/slide" Target="slide3.xml"/><Relationship Id="rId14" Type="http://schemas.openxmlformats.org/officeDocument/2006/relationships/image" Target="../media/image10.png"/><Relationship Id="rId22" Type="http://schemas.openxmlformats.org/officeDocument/2006/relationships/image" Target="../media/image110.png"/><Relationship Id="rId27" Type="http://schemas.openxmlformats.org/officeDocument/2006/relationships/slide" Target="slide9.xml"/><Relationship Id="rId30" Type="http://schemas.openxmlformats.org/officeDocument/2006/relationships/slide" Target="slide10.xml"/><Relationship Id="rId35" Type="http://schemas.openxmlformats.org/officeDocument/2006/relationships/image" Target="../media/image17.png"/><Relationship Id="rId43" Type="http://schemas.openxmlformats.org/officeDocument/2006/relationships/image" Target="../media/image180.png"/><Relationship Id="rId48" Type="http://schemas.openxmlformats.org/officeDocument/2006/relationships/slide" Target="slide16.xml"/><Relationship Id="rId56" Type="http://schemas.openxmlformats.org/officeDocument/2006/relationships/image" Target="../media/image24.png"/><Relationship Id="rId8" Type="http://schemas.openxmlformats.org/officeDocument/2006/relationships/image" Target="../media/image8.png"/><Relationship Id="rId51" Type="http://schemas.openxmlformats.org/officeDocument/2006/relationships/slide" Target="slide17.xml"/><Relationship Id="rId3" Type="http://schemas.openxmlformats.org/officeDocument/2006/relationships/slide" Target="slide1.xml"/><Relationship Id="rId12" Type="http://schemas.openxmlformats.org/officeDocument/2006/relationships/slide" Target="slide4.xml"/><Relationship Id="rId17" Type="http://schemas.openxmlformats.org/officeDocument/2006/relationships/image" Target="../media/image11.png"/><Relationship Id="rId25" Type="http://schemas.openxmlformats.org/officeDocument/2006/relationships/image" Target="../media/image120.png"/><Relationship Id="rId33" Type="http://schemas.openxmlformats.org/officeDocument/2006/relationships/slide" Target="slide11.xml"/><Relationship Id="rId38" Type="http://schemas.openxmlformats.org/officeDocument/2006/relationships/image" Target="../media/image18.png"/><Relationship Id="rId46" Type="http://schemas.openxmlformats.org/officeDocument/2006/relationships/image" Target="../media/image190.png"/><Relationship Id="rId5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95847" y="7423337"/>
            <a:ext cx="2863663" cy="286366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716351" y="1942816"/>
            <a:ext cx="3432702" cy="34327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>
            <a:off x="6319592" y="9643898"/>
            <a:ext cx="0" cy="249374"/>
          </a:xfrm>
          <a:prstGeom prst="line">
            <a:avLst/>
          </a:prstGeom>
          <a:ln w="19050" cap="flat">
            <a:solidFill>
              <a:srgbClr val="FBFD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>
            <a:off x="8839833" y="9643898"/>
            <a:ext cx="0" cy="249374"/>
          </a:xfrm>
          <a:prstGeom prst="line">
            <a:avLst/>
          </a:prstGeom>
          <a:ln w="19050" cap="flat">
            <a:solidFill>
              <a:srgbClr val="FBFD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>
            <a:off x="11334719" y="9643898"/>
            <a:ext cx="0" cy="249374"/>
          </a:xfrm>
          <a:prstGeom prst="line">
            <a:avLst/>
          </a:prstGeom>
          <a:ln w="19050" cap="flat">
            <a:solidFill>
              <a:srgbClr val="FBFD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15"/>
          <p:cNvSpPr/>
          <p:nvPr/>
        </p:nvSpPr>
        <p:spPr>
          <a:xfrm>
            <a:off x="8796734" y="4453276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5809723" y="6603796"/>
            <a:ext cx="1449577" cy="1433763"/>
          </a:xfrm>
          <a:custGeom>
            <a:avLst/>
            <a:gdLst/>
            <a:ahLst/>
            <a:cxnLst/>
            <a:rect l="l" t="t" r="r" b="b"/>
            <a:pathLst>
              <a:path w="1449577" h="1433763">
                <a:moveTo>
                  <a:pt x="0" y="0"/>
                </a:moveTo>
                <a:lnTo>
                  <a:pt x="1449577" y="0"/>
                </a:lnTo>
                <a:lnTo>
                  <a:pt x="1449577" y="1433763"/>
                </a:lnTo>
                <a:lnTo>
                  <a:pt x="0" y="1433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2860922" y="4749373"/>
            <a:ext cx="12566156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7"/>
              </a:lnSpc>
            </a:pPr>
            <a:r>
              <a:rPr lang="en-US" sz="8681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MySQL DB </a:t>
            </a:r>
            <a:r>
              <a:rPr lang="en-US" sz="8681" dirty="0" err="1">
                <a:solidFill>
                  <a:srgbClr val="19319D"/>
                </a:solidFill>
                <a:latin typeface="Black Han Sans"/>
                <a:ea typeface="Black Han Sans" panose="020B0600000101010101" charset="-127"/>
                <a:cs typeface="Black Han Sans"/>
                <a:sym typeface="Black Han Sans"/>
              </a:rPr>
              <a:t>스키마</a:t>
            </a:r>
            <a:r>
              <a:rPr lang="en-US" sz="8681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sz="8681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모델</a:t>
            </a:r>
            <a:r>
              <a:rPr lang="en-US" sz="8681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및 </a:t>
            </a:r>
            <a:r>
              <a:rPr lang="en-US" sz="8681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예제</a:t>
            </a:r>
            <a:r>
              <a:rPr lang="en-US" sz="8681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sz="8681" dirty="0" err="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데이터</a:t>
            </a:r>
            <a:endParaRPr lang="en-US" sz="8681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Database Project Lab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53819" y="9557773"/>
            <a:ext cx="3124616" cy="38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팀원 김서현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01020" y="9557773"/>
            <a:ext cx="1939926" cy="382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팀원 고다은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84299" y="9557773"/>
            <a:ext cx="2026166" cy="382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 err="1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팀원</a:t>
            </a:r>
            <a:r>
              <a:rPr lang="en-US" sz="2199" dirty="0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임</a:t>
            </a:r>
            <a:r>
              <a:rPr lang="ko-KR" altLang="en-US" sz="2199" dirty="0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성민</a:t>
            </a:r>
            <a:endParaRPr lang="en-US" sz="2199" dirty="0">
              <a:solidFill>
                <a:srgbClr val="FBFDFF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Date. 2025.04.09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790350" y="3602017"/>
            <a:ext cx="8707299" cy="4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71"/>
              </a:lnSpc>
              <a:spcBef>
                <a:spcPct val="0"/>
              </a:spcBef>
            </a:pPr>
            <a:r>
              <a:rPr lang="en-US" sz="2837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고임김둘 팀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217741" y="9557716"/>
            <a:ext cx="1939926" cy="382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BFD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팀장 김태랑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283740" y="8037559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948270" y="1533135"/>
            <a:ext cx="8391461" cy="111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PRODUCT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Database Project Lab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10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210966" y="4402146"/>
            <a:ext cx="3356337" cy="987240"/>
            <a:chOff x="0" y="0"/>
            <a:chExt cx="4475116" cy="1316320"/>
          </a:xfrm>
        </p:grpSpPr>
        <p:sp>
          <p:nvSpPr>
            <p:cNvPr id="14" name="AutoShape 14"/>
            <p:cNvSpPr/>
            <p:nvPr/>
          </p:nvSpPr>
          <p:spPr>
            <a:xfrm>
              <a:off x="1774537" y="1297270"/>
              <a:ext cx="92604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4475116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SCHEMA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567303" y="3039334"/>
            <a:ext cx="10509731" cy="3712865"/>
            <a:chOff x="0" y="0"/>
            <a:chExt cx="14012975" cy="495048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4012975" cy="4950486"/>
              <a:chOff x="0" y="0"/>
              <a:chExt cx="1257402" cy="44421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57402" cy="444213"/>
              </a:xfrm>
              <a:custGeom>
                <a:avLst/>
                <a:gdLst/>
                <a:ahLst/>
                <a:cxnLst/>
                <a:rect l="l" t="t" r="r" b="b"/>
                <a:pathLst>
                  <a:path w="1257402" h="444213">
                    <a:moveTo>
                      <a:pt x="0" y="0"/>
                    </a:moveTo>
                    <a:lnTo>
                      <a:pt x="1257402" y="0"/>
                    </a:lnTo>
                    <a:lnTo>
                      <a:pt x="1257402" y="444213"/>
                    </a:lnTo>
                    <a:lnTo>
                      <a:pt x="0" y="444213"/>
                    </a:lnTo>
                    <a:close/>
                  </a:path>
                </a:pathLst>
              </a:custGeom>
              <a:solidFill>
                <a:srgbClr val="19319D">
                  <a:alpha val="980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1257402" cy="4918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20869" y="168923"/>
              <a:ext cx="13371235" cy="47357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CREATE TABLE Product (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product_name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VARCHAR(40),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product_company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VARCHAR(45),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product_stock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INT CHECK (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product_stock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&gt;= 0) NOT NULL,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product_price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INT CHECK (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product_price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&gt;= 0) </a:t>
              </a:r>
              <a:r>
                <a:rPr lang="en-US" altLang="ko-KR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NOT NULL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theater_name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VARCHAR(20) NOT NULL,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PRIMARY KEY (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product_name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, 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product_company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FOREIGN KEY (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theater_name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 REFERENCES Theater(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theater_name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</a:t>
              </a:r>
            </a:p>
            <a:p>
              <a:pPr algn="just">
                <a:lnSpc>
                  <a:spcPts val="306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);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720697" y="7989142"/>
            <a:ext cx="3356337" cy="987240"/>
            <a:chOff x="0" y="0"/>
            <a:chExt cx="4475116" cy="1316320"/>
          </a:xfrm>
        </p:grpSpPr>
        <p:sp>
          <p:nvSpPr>
            <p:cNvPr id="22" name="AutoShape 22"/>
            <p:cNvSpPr/>
            <p:nvPr/>
          </p:nvSpPr>
          <p:spPr>
            <a:xfrm>
              <a:off x="1774537" y="1297270"/>
              <a:ext cx="92604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4475116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DATA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210966" y="7159132"/>
            <a:ext cx="10509731" cy="2569865"/>
            <a:chOff x="0" y="0"/>
            <a:chExt cx="14012975" cy="342648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4012975" cy="3426486"/>
              <a:chOff x="0" y="0"/>
              <a:chExt cx="1257402" cy="30746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257402" cy="307463"/>
              </a:xfrm>
              <a:custGeom>
                <a:avLst/>
                <a:gdLst/>
                <a:ahLst/>
                <a:cxnLst/>
                <a:rect l="l" t="t" r="r" b="b"/>
                <a:pathLst>
                  <a:path w="1257402" h="307463">
                    <a:moveTo>
                      <a:pt x="0" y="0"/>
                    </a:moveTo>
                    <a:lnTo>
                      <a:pt x="1257402" y="0"/>
                    </a:lnTo>
                    <a:lnTo>
                      <a:pt x="1257402" y="307463"/>
                    </a:lnTo>
                    <a:lnTo>
                      <a:pt x="0" y="307463"/>
                    </a:lnTo>
                    <a:close/>
                  </a:path>
                </a:pathLst>
              </a:custGeom>
              <a:solidFill>
                <a:srgbClr val="19319D">
                  <a:alpha val="980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1257402" cy="3550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20870" y="168923"/>
              <a:ext cx="13371235" cy="3012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INSERT INTO Product VALUES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('팝콘', '롯데푸드', 100, 5000, 'CGV평광'),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('콜라', '코카콜라', 120, 3000, 'CGV평광'),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('핫도그', 'CJ푸드', 50, 4000, '메가박스신촌을못가'),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('오징어', '바다식품', 30, 4500, '롯데시네마목대'),</a:t>
              </a:r>
            </a:p>
            <a:p>
              <a:pPr algn="just">
                <a:lnSpc>
                  <a:spcPts val="306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('나쵸', '스낵월드', 80, 3500, '메가박스코엑스라지');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283740" y="8037559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Database Project Lab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11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9363" y="2722991"/>
            <a:ext cx="8832360" cy="7734608"/>
            <a:chOff x="0" y="-85725"/>
            <a:chExt cx="11252349" cy="10312811"/>
          </a:xfrm>
        </p:grpSpPr>
        <p:sp>
          <p:nvSpPr>
            <p:cNvPr id="13" name="AutoShape 13"/>
            <p:cNvSpPr/>
            <p:nvPr/>
          </p:nvSpPr>
          <p:spPr>
            <a:xfrm flipV="1">
              <a:off x="0" y="853425"/>
              <a:ext cx="5388184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5388184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SCHEMA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250867"/>
              <a:ext cx="11252349" cy="8976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CREATE TABLE 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ProductOrder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(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productorder_num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INT,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productorder_amount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INT CHECK (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productorder_amount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&gt; 0) NOT NULL,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productorder_purchasetime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DATETIME NOT NULL,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productorder_salesprice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INT CHECK (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productorder_salesprice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&gt;= 0) NOT NULL,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product_name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VARCHAR(40) NOT NULL,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product_company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VARCHAR(45) NOT NULL,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pay_bank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VARCHAR(45) NOT NULL,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pay_cardnum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VARCHAR(20) NOT NULL,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customer_id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VARCHAR(20) NOT NULL,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PRIMARY KEY (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productorder_num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FOREIGN KEY (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product_name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, 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product_company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    REFERENCES Product(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product_name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, 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product_company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FOREIGN KEY (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pay_bank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, 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pay_cardnum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, 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customer_id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    REFERENCES Pay(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pay_bank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, 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pay_cardnum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, 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customer_id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</a:t>
              </a:r>
            </a:p>
            <a:p>
              <a:pPr algn="just">
                <a:lnSpc>
                  <a:spcPts val="306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);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937170" y="2722991"/>
            <a:ext cx="7322130" cy="5349340"/>
            <a:chOff x="0" y="-85725"/>
            <a:chExt cx="9762840" cy="7132454"/>
          </a:xfrm>
        </p:grpSpPr>
        <p:sp>
          <p:nvSpPr>
            <p:cNvPr id="17" name="AutoShape 17"/>
            <p:cNvSpPr/>
            <p:nvPr/>
          </p:nvSpPr>
          <p:spPr>
            <a:xfrm flipV="1">
              <a:off x="0" y="853425"/>
              <a:ext cx="4674933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4674933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DATA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250867"/>
              <a:ext cx="9762840" cy="5795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60"/>
                </a:lnSpc>
              </a:pPr>
              <a:r>
                <a:rPr lang="en-US" altLang="ko-KR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INSERT INTO </a:t>
              </a:r>
              <a:r>
                <a:rPr lang="en-US" altLang="ko-KR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ProductOrder</a:t>
              </a:r>
              <a:r>
                <a:rPr lang="en-US" altLang="ko-KR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VALUES</a:t>
              </a:r>
            </a:p>
            <a:p>
              <a:pPr algn="just">
                <a:lnSpc>
                  <a:spcPts val="3060"/>
                </a:lnSpc>
              </a:pPr>
              <a:r>
                <a:rPr lang="en-US" altLang="ko-KR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(1001, 2, '2025-04-06 10:30:00', 10000, '</a:t>
              </a:r>
              <a:r>
                <a:rPr lang="ko-KR" alt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팝콘</a:t>
              </a:r>
              <a:r>
                <a:rPr lang="en-US" altLang="ko-KR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</a:t>
              </a:r>
              <a:r>
                <a:rPr lang="ko-KR" alt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롯데푸드</a:t>
              </a:r>
              <a:r>
                <a:rPr lang="en-US" altLang="ko-KR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</a:t>
              </a:r>
              <a:r>
                <a:rPr lang="ko-KR" alt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신한</a:t>
              </a:r>
              <a:r>
                <a:rPr lang="en-US" altLang="ko-KR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'9876543210987654', 'user002'),</a:t>
              </a:r>
            </a:p>
            <a:p>
              <a:pPr algn="just">
                <a:lnSpc>
                  <a:spcPts val="3060"/>
                </a:lnSpc>
              </a:pPr>
              <a:r>
                <a:rPr lang="en-US" altLang="ko-KR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(1002, 1, '2025-04-06 11:00:00', 3000, '</a:t>
              </a:r>
              <a:r>
                <a:rPr lang="ko-KR" alt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콜라</a:t>
              </a:r>
              <a:r>
                <a:rPr lang="en-US" altLang="ko-KR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</a:t>
              </a:r>
              <a:r>
                <a:rPr lang="ko-KR" alt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코카콜라</a:t>
              </a:r>
              <a:r>
                <a:rPr lang="en-US" altLang="ko-KR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'KB</a:t>
              </a:r>
              <a:r>
                <a:rPr lang="ko-KR" alt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국민</a:t>
              </a:r>
              <a:r>
                <a:rPr lang="en-US" altLang="ko-KR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'1234567812345678', 'user001'),</a:t>
              </a:r>
            </a:p>
            <a:p>
              <a:pPr algn="just">
                <a:lnSpc>
                  <a:spcPts val="3060"/>
                </a:lnSpc>
              </a:pPr>
              <a:r>
                <a:rPr lang="en-US" altLang="ko-KR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(1003, 3, '2025-04-06 13:00:00', 12000, '</a:t>
              </a:r>
              <a:r>
                <a:rPr lang="ko-KR" alt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핫도그</a:t>
              </a:r>
              <a:r>
                <a:rPr lang="en-US" altLang="ko-KR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'CJ</a:t>
              </a:r>
              <a:r>
                <a:rPr lang="ko-KR" alt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푸드</a:t>
              </a:r>
              <a:r>
                <a:rPr lang="en-US" altLang="ko-KR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</a:t>
              </a:r>
              <a:r>
                <a:rPr lang="ko-KR" alt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우리</a:t>
              </a:r>
              <a:r>
                <a:rPr lang="en-US" altLang="ko-KR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'4567890123456789', 'user003'),</a:t>
              </a:r>
            </a:p>
            <a:p>
              <a:pPr algn="just">
                <a:lnSpc>
                  <a:spcPts val="3060"/>
                </a:lnSpc>
              </a:pPr>
              <a:r>
                <a:rPr lang="en-US" altLang="ko-KR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(1004, 2, '2025-04-06 15:00:00', 9000, '</a:t>
              </a:r>
              <a:r>
                <a:rPr lang="ko-KR" alt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오징어</a:t>
              </a:r>
              <a:r>
                <a:rPr lang="en-US" altLang="ko-KR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</a:t>
              </a:r>
              <a:r>
                <a:rPr lang="ko-KR" alt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바다식품</a:t>
              </a:r>
              <a:r>
                <a:rPr lang="en-US" altLang="ko-KR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</a:t>
              </a:r>
              <a:r>
                <a:rPr lang="ko-KR" alt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카카오</a:t>
              </a:r>
              <a:r>
                <a:rPr lang="en-US" altLang="ko-KR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'5555444433332222',  'user002'),</a:t>
              </a:r>
            </a:p>
            <a:p>
              <a:pPr algn="just">
                <a:lnSpc>
                  <a:spcPts val="3060"/>
                </a:lnSpc>
              </a:pPr>
              <a:r>
                <a:rPr lang="en-US" altLang="ko-KR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(1005, 1, '2025-04-06 16:30:00', 3500, '</a:t>
              </a:r>
              <a:r>
                <a:rPr lang="ko-KR" alt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나쵸</a:t>
              </a:r>
              <a:r>
                <a:rPr lang="en-US" altLang="ko-KR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</a:t>
              </a:r>
              <a:r>
                <a:rPr lang="ko-KR" alt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스낵월드</a:t>
              </a:r>
              <a:r>
                <a:rPr lang="en-US" altLang="ko-KR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'NH</a:t>
              </a:r>
              <a:r>
                <a:rPr lang="ko-KR" alt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농협</a:t>
              </a:r>
              <a:r>
                <a:rPr lang="en-US" altLang="ko-KR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'1111222233334444', 'user005');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948270" y="1533135"/>
            <a:ext cx="8391461" cy="111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PRODUCT ORDER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283740" y="8037559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948270" y="1533135"/>
            <a:ext cx="8391461" cy="111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EVENT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Database Project Lab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12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210966" y="4402146"/>
            <a:ext cx="3356337" cy="987240"/>
            <a:chOff x="0" y="0"/>
            <a:chExt cx="4475116" cy="1316320"/>
          </a:xfrm>
        </p:grpSpPr>
        <p:sp>
          <p:nvSpPr>
            <p:cNvPr id="14" name="AutoShape 14"/>
            <p:cNvSpPr/>
            <p:nvPr/>
          </p:nvSpPr>
          <p:spPr>
            <a:xfrm>
              <a:off x="1774537" y="1297270"/>
              <a:ext cx="92604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4475116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SCHEMA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567303" y="3039334"/>
            <a:ext cx="10509731" cy="3712865"/>
            <a:chOff x="0" y="0"/>
            <a:chExt cx="14012975" cy="495048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4012975" cy="4950486"/>
              <a:chOff x="0" y="0"/>
              <a:chExt cx="1257402" cy="44421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57402" cy="444213"/>
              </a:xfrm>
              <a:custGeom>
                <a:avLst/>
                <a:gdLst/>
                <a:ahLst/>
                <a:cxnLst/>
                <a:rect l="l" t="t" r="r" b="b"/>
                <a:pathLst>
                  <a:path w="1257402" h="444213">
                    <a:moveTo>
                      <a:pt x="0" y="0"/>
                    </a:moveTo>
                    <a:lnTo>
                      <a:pt x="1257402" y="0"/>
                    </a:lnTo>
                    <a:lnTo>
                      <a:pt x="1257402" y="444213"/>
                    </a:lnTo>
                    <a:lnTo>
                      <a:pt x="0" y="444213"/>
                    </a:lnTo>
                    <a:close/>
                  </a:path>
                </a:pathLst>
              </a:custGeom>
              <a:solidFill>
                <a:srgbClr val="19319D">
                  <a:alpha val="980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1257402" cy="4918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20870" y="168923"/>
              <a:ext cx="13371235" cy="4536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CREATE TABLE Event (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event_name VARCHAR(40),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event_startday DATETIME NOT NULL,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event_endday DATETIME NOT NULL,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theater_name VARCHAR(20) NOT NULL,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PRIMARY KEY (event_name),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FOREIGN KEY (theater_name) REFERENCES theater(theater_name),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CHECK (event_endday &gt;= event_startday)</a:t>
              </a:r>
            </a:p>
            <a:p>
              <a:pPr algn="just">
                <a:lnSpc>
                  <a:spcPts val="306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);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720697" y="7989142"/>
            <a:ext cx="3356337" cy="987240"/>
            <a:chOff x="0" y="0"/>
            <a:chExt cx="4475116" cy="1316320"/>
          </a:xfrm>
        </p:grpSpPr>
        <p:sp>
          <p:nvSpPr>
            <p:cNvPr id="22" name="AutoShape 22"/>
            <p:cNvSpPr/>
            <p:nvPr/>
          </p:nvSpPr>
          <p:spPr>
            <a:xfrm>
              <a:off x="1774537" y="1297270"/>
              <a:ext cx="92604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4475116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DATA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210966" y="7159132"/>
            <a:ext cx="10509731" cy="2569865"/>
            <a:chOff x="0" y="0"/>
            <a:chExt cx="14012975" cy="342648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4012975" cy="3426486"/>
              <a:chOff x="0" y="0"/>
              <a:chExt cx="1257402" cy="30746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257402" cy="307463"/>
              </a:xfrm>
              <a:custGeom>
                <a:avLst/>
                <a:gdLst/>
                <a:ahLst/>
                <a:cxnLst/>
                <a:rect l="l" t="t" r="r" b="b"/>
                <a:pathLst>
                  <a:path w="1257402" h="307463">
                    <a:moveTo>
                      <a:pt x="0" y="0"/>
                    </a:moveTo>
                    <a:lnTo>
                      <a:pt x="1257402" y="0"/>
                    </a:lnTo>
                    <a:lnTo>
                      <a:pt x="1257402" y="307463"/>
                    </a:lnTo>
                    <a:lnTo>
                      <a:pt x="0" y="307463"/>
                    </a:lnTo>
                    <a:close/>
                  </a:path>
                </a:pathLst>
              </a:custGeom>
              <a:solidFill>
                <a:srgbClr val="19319D">
                  <a:alpha val="980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1257402" cy="3550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20870" y="168923"/>
              <a:ext cx="13371235" cy="3012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INSERT INTO Event VALUES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('봄맞이할인', '2025-03-01 00:00:00', '2025-03-31 23:59:59', 'CGV평광'),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('신입회원이벤트', '2025-01-01 00:00:00', '2025-12-31 23:59:59', 'CGV공대'),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('야간할인', '2025-04-01 22:00:00', '2025-04-30 23:59:59', '메가박스코엑스라지'),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('멤버십데이', '2025-02-15 00:00:00', '2025-02-15 23:59:59', '메가박스신촌을못가'),</a:t>
              </a:r>
            </a:p>
            <a:p>
              <a:pPr algn="just">
                <a:lnSpc>
                  <a:spcPts val="306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('발렌타인데이', '2025-02-14 00:00:00', '2025-02-14 23:59:59', '롯데시네마목대');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283740" y="8037559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Database Project Lab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13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67861" y="4148200"/>
            <a:ext cx="7871539" cy="4107689"/>
            <a:chOff x="0" y="0"/>
            <a:chExt cx="10495385" cy="5476919"/>
          </a:xfrm>
        </p:grpSpPr>
        <p:sp>
          <p:nvSpPr>
            <p:cNvPr id="13" name="AutoShape 13"/>
            <p:cNvSpPr/>
            <p:nvPr/>
          </p:nvSpPr>
          <p:spPr>
            <a:xfrm flipV="1">
              <a:off x="0" y="853425"/>
              <a:ext cx="502571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5025712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SCHEMA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250867"/>
              <a:ext cx="10495385" cy="4226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CREATE TABLE Movie (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movie_num INT,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movie_name VARCHAR(20) NOT NULL,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movie_genre VARCHAR(10) NOT NULL,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movie_age INT CHECK (movie_age IN (0, 12, 15, 19)),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movie_runtime INT CHECK (movie_runtime &gt; 0),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PRIMARY KEY (movie_num)</a:t>
              </a:r>
            </a:p>
            <a:p>
              <a:pPr algn="just">
                <a:lnSpc>
                  <a:spcPts val="3213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);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683161" y="4148200"/>
            <a:ext cx="7871539" cy="3307589"/>
            <a:chOff x="0" y="0"/>
            <a:chExt cx="10495385" cy="4410119"/>
          </a:xfrm>
        </p:grpSpPr>
        <p:sp>
          <p:nvSpPr>
            <p:cNvPr id="17" name="AutoShape 17"/>
            <p:cNvSpPr/>
            <p:nvPr/>
          </p:nvSpPr>
          <p:spPr>
            <a:xfrm flipV="1">
              <a:off x="0" y="853425"/>
              <a:ext cx="502571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5025712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DATA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250867"/>
              <a:ext cx="10495385" cy="3159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INSERT INTO Movie VALUES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(501, '인셉션', 'SF', 15, 148),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(502, '겨울왕국', 'Animation', 0, 102),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(503, '기생충', 'Drama', 15, 132),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(504, '범죄도시', 'Action', 19, 106),</a:t>
              </a:r>
            </a:p>
            <a:p>
              <a:pPr algn="just">
                <a:lnSpc>
                  <a:spcPts val="3213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(505, '라라랜드', 'Romance', 12, 128);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948270" y="1533135"/>
            <a:ext cx="8391461" cy="111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MOVIE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283740" y="8037559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Database Project Lab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14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36259" y="2033853"/>
            <a:ext cx="5498519" cy="3109647"/>
            <a:chOff x="0" y="0"/>
            <a:chExt cx="7331359" cy="4146196"/>
          </a:xfrm>
        </p:grpSpPr>
        <p:sp>
          <p:nvSpPr>
            <p:cNvPr id="13" name="AutoShape 13"/>
            <p:cNvSpPr/>
            <p:nvPr/>
          </p:nvSpPr>
          <p:spPr>
            <a:xfrm flipV="1">
              <a:off x="0" y="739125"/>
              <a:ext cx="7331359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3372679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SCHEMA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86945"/>
              <a:ext cx="7331359" cy="3159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CREATE TABLE Director (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director_name VARCHAR(20),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director_age INT CHECK (director_age &gt;= 0),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director_gender ENUM('Male', 'Female'),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PRIMARY KEY (director_name)</a:t>
              </a:r>
            </a:p>
            <a:p>
              <a:pPr algn="just">
                <a:lnSpc>
                  <a:spcPts val="3213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);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833500" y="2033853"/>
            <a:ext cx="3769284" cy="3109647"/>
            <a:chOff x="0" y="0"/>
            <a:chExt cx="5025712" cy="4146196"/>
          </a:xfrm>
        </p:grpSpPr>
        <p:sp>
          <p:nvSpPr>
            <p:cNvPr id="17" name="AutoShape 17"/>
            <p:cNvSpPr/>
            <p:nvPr/>
          </p:nvSpPr>
          <p:spPr>
            <a:xfrm flipV="1">
              <a:off x="0" y="758175"/>
              <a:ext cx="502571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5025712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DATA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86945"/>
              <a:ext cx="5025712" cy="3159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INSERT INTO Director VALUES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('크리스토퍼', 53, 'Male'),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('봉준호', 55, 'Male'),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('김한민', 50, 'Male'),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('박찬욱', 58, 'Male'),</a:t>
              </a:r>
            </a:p>
            <a:p>
              <a:pPr algn="just">
                <a:lnSpc>
                  <a:spcPts val="3213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('드니빌뇌브', 56, 'Male');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242592" y="6027511"/>
            <a:ext cx="8193479" cy="3524026"/>
            <a:chOff x="0" y="0"/>
            <a:chExt cx="10924639" cy="4698701"/>
          </a:xfrm>
        </p:grpSpPr>
        <p:sp>
          <p:nvSpPr>
            <p:cNvPr id="21" name="AutoShape 21"/>
            <p:cNvSpPr/>
            <p:nvPr/>
          </p:nvSpPr>
          <p:spPr>
            <a:xfrm flipV="1">
              <a:off x="0" y="758230"/>
              <a:ext cx="10924639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5025712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SCHEMA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006049"/>
              <a:ext cx="10924639" cy="369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CREATE TABLE Director_has_Movie (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director_name VARCHAR(20),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movie_num INT,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PRIMARY KEY (director_name, movie_num),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FOREIGN KEY (director_name) REFERENCES Director(director_name),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FOREIGN KEY (movie_num) REFERENCES Movie(movie_num)</a:t>
              </a:r>
            </a:p>
            <a:p>
              <a:pPr algn="just">
                <a:lnSpc>
                  <a:spcPts val="3213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);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33500" y="6034675"/>
            <a:ext cx="3769284" cy="3509697"/>
            <a:chOff x="0" y="0"/>
            <a:chExt cx="5025712" cy="4679596"/>
          </a:xfrm>
        </p:grpSpPr>
        <p:sp>
          <p:nvSpPr>
            <p:cNvPr id="25" name="AutoShape 25"/>
            <p:cNvSpPr/>
            <p:nvPr/>
          </p:nvSpPr>
          <p:spPr>
            <a:xfrm flipV="1">
              <a:off x="0" y="758175"/>
              <a:ext cx="502571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5025712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DATA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986945"/>
              <a:ext cx="5025712" cy="369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INSERT INTO Director_has_Movie VALUES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('크리스토퍼', 501),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('봉준호', 503),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('김한민', 504),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('드니빌뇌브', 505),</a:t>
              </a:r>
            </a:p>
            <a:p>
              <a:pPr algn="just">
                <a:lnSpc>
                  <a:spcPts val="3213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('박찬욱', 502);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329480" y="2586010"/>
            <a:ext cx="2808057" cy="1895224"/>
            <a:chOff x="0" y="0"/>
            <a:chExt cx="3744076" cy="2526966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3744076" cy="2526966"/>
              <a:chOff x="0" y="0"/>
              <a:chExt cx="855629" cy="57748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55629" cy="577485"/>
              </a:xfrm>
              <a:custGeom>
                <a:avLst/>
                <a:gdLst/>
                <a:ahLst/>
                <a:cxnLst/>
                <a:rect l="l" t="t" r="r" b="b"/>
                <a:pathLst>
                  <a:path w="855629" h="577485">
                    <a:moveTo>
                      <a:pt x="0" y="0"/>
                    </a:moveTo>
                    <a:lnTo>
                      <a:pt x="855629" y="0"/>
                    </a:lnTo>
                    <a:lnTo>
                      <a:pt x="855629" y="577485"/>
                    </a:lnTo>
                    <a:lnTo>
                      <a:pt x="0" y="577485"/>
                    </a:lnTo>
                    <a:close/>
                  </a:path>
                </a:pathLst>
              </a:custGeom>
              <a:solidFill>
                <a:srgbClr val="19319D">
                  <a:alpha val="980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855629" cy="625110"/>
              </a:xfrm>
              <a:prstGeom prst="rect">
                <a:avLst/>
              </a:prstGeom>
            </p:spPr>
            <p:txBody>
              <a:bodyPr lIns="43909" tIns="43909" rIns="43909" bIns="4390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58562" y="875747"/>
              <a:ext cx="3626953" cy="791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11"/>
                </a:lnSpc>
                <a:spcBef>
                  <a:spcPct val="0"/>
                </a:spcBef>
              </a:pPr>
              <a:r>
                <a:rPr lang="en-US" sz="3889">
                  <a:solidFill>
                    <a:srgbClr val="19319D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DIRECTOR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05682" y="6596751"/>
            <a:ext cx="2808057" cy="1895224"/>
            <a:chOff x="0" y="0"/>
            <a:chExt cx="3744076" cy="2526966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3744076" cy="2526966"/>
              <a:chOff x="0" y="0"/>
              <a:chExt cx="855629" cy="577485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55629" cy="577485"/>
              </a:xfrm>
              <a:custGeom>
                <a:avLst/>
                <a:gdLst/>
                <a:ahLst/>
                <a:cxnLst/>
                <a:rect l="l" t="t" r="r" b="b"/>
                <a:pathLst>
                  <a:path w="855629" h="577485">
                    <a:moveTo>
                      <a:pt x="0" y="0"/>
                    </a:moveTo>
                    <a:lnTo>
                      <a:pt x="855629" y="0"/>
                    </a:lnTo>
                    <a:lnTo>
                      <a:pt x="855629" y="577485"/>
                    </a:lnTo>
                    <a:lnTo>
                      <a:pt x="0" y="577485"/>
                    </a:lnTo>
                    <a:close/>
                  </a:path>
                </a:pathLst>
              </a:custGeom>
              <a:solidFill>
                <a:srgbClr val="19319D">
                  <a:alpha val="980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855629" cy="625110"/>
              </a:xfrm>
              <a:prstGeom prst="rect">
                <a:avLst/>
              </a:prstGeom>
            </p:spPr>
            <p:txBody>
              <a:bodyPr lIns="43909" tIns="43909" rIns="43909" bIns="4390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305385" y="455320"/>
              <a:ext cx="3133305" cy="1606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29"/>
                </a:lnSpc>
                <a:spcBef>
                  <a:spcPct val="0"/>
                </a:spcBef>
              </a:pPr>
              <a:r>
                <a:rPr lang="en-US" sz="2989">
                  <a:solidFill>
                    <a:srgbClr val="19319D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DIRECTOR</a:t>
              </a:r>
            </a:p>
            <a:p>
              <a:pPr marL="0" lvl="0" indent="0" algn="ctr">
                <a:lnSpc>
                  <a:spcPts val="2929"/>
                </a:lnSpc>
                <a:spcBef>
                  <a:spcPct val="0"/>
                </a:spcBef>
              </a:pPr>
              <a:r>
                <a:rPr lang="en-US" sz="2989" u="none" strike="noStrike">
                  <a:solidFill>
                    <a:srgbClr val="19319D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HAS</a:t>
              </a:r>
            </a:p>
            <a:p>
              <a:pPr marL="0" lvl="0" indent="0" algn="ctr">
                <a:lnSpc>
                  <a:spcPts val="2929"/>
                </a:lnSpc>
                <a:spcBef>
                  <a:spcPct val="0"/>
                </a:spcBef>
              </a:pPr>
              <a:r>
                <a:rPr lang="en-US" sz="2989" u="none" strike="noStrike">
                  <a:solidFill>
                    <a:srgbClr val="19319D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MOVIE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283740" y="8037559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Database Project Lab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15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36259" y="2033853"/>
            <a:ext cx="5498519" cy="3109647"/>
            <a:chOff x="0" y="0"/>
            <a:chExt cx="7331359" cy="4146196"/>
          </a:xfrm>
        </p:grpSpPr>
        <p:sp>
          <p:nvSpPr>
            <p:cNvPr id="13" name="AutoShape 13"/>
            <p:cNvSpPr/>
            <p:nvPr/>
          </p:nvSpPr>
          <p:spPr>
            <a:xfrm flipV="1">
              <a:off x="0" y="739125"/>
              <a:ext cx="7331359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3372679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SCHEMA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86945"/>
              <a:ext cx="7331359" cy="3159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CREATE TABLE Actor (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actor_name VARCHAR(20),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actor_age INT CHECK (actor_age &gt;= 0),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actor_gender ENUM('Male', 'Female'),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PRIMARY KEY (actor_name)</a:t>
              </a:r>
            </a:p>
            <a:p>
              <a:pPr algn="just">
                <a:lnSpc>
                  <a:spcPts val="3213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);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833500" y="2033853"/>
            <a:ext cx="3769284" cy="3109647"/>
            <a:chOff x="0" y="0"/>
            <a:chExt cx="5025712" cy="4146196"/>
          </a:xfrm>
        </p:grpSpPr>
        <p:sp>
          <p:nvSpPr>
            <p:cNvPr id="17" name="AutoShape 17"/>
            <p:cNvSpPr/>
            <p:nvPr/>
          </p:nvSpPr>
          <p:spPr>
            <a:xfrm flipV="1">
              <a:off x="0" y="758175"/>
              <a:ext cx="502571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5025712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DATA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86945"/>
              <a:ext cx="5025712" cy="3159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INSERT INTO Actor VALUES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('레오나르도', 49, 'Male'),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('조여정', 42, 'Female'),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('마동석', 51, 'Male'),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('에마스톤', 35, 'Female'),</a:t>
              </a:r>
            </a:p>
            <a:p>
              <a:pPr algn="just">
                <a:lnSpc>
                  <a:spcPts val="3213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('안나', 30, 'Female');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147342" y="6027511"/>
            <a:ext cx="7492186" cy="3524026"/>
            <a:chOff x="0" y="0"/>
            <a:chExt cx="9989582" cy="4698701"/>
          </a:xfrm>
        </p:grpSpPr>
        <p:sp>
          <p:nvSpPr>
            <p:cNvPr id="21" name="AutoShape 21"/>
            <p:cNvSpPr/>
            <p:nvPr/>
          </p:nvSpPr>
          <p:spPr>
            <a:xfrm flipV="1">
              <a:off x="0" y="758230"/>
              <a:ext cx="998958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4595553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SCHEMA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006049"/>
              <a:ext cx="9989582" cy="369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CREATE TABLE Actor_has_Movie (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actor_name VARCHAR(20),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movie_num INT,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PRIMARY KEY (actor_name, movie_num),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FOREIGN KEY (actor_name) REFERENCES Actor(actor_name),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FOREIGN KEY (movie_num) REFERENCES Movie(movie_num)</a:t>
              </a:r>
            </a:p>
            <a:p>
              <a:pPr algn="just">
                <a:lnSpc>
                  <a:spcPts val="3213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);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064328" y="6034675"/>
            <a:ext cx="4538457" cy="3109647"/>
            <a:chOff x="0" y="0"/>
            <a:chExt cx="6051276" cy="4146196"/>
          </a:xfrm>
        </p:grpSpPr>
        <p:sp>
          <p:nvSpPr>
            <p:cNvPr id="25" name="AutoShape 25"/>
            <p:cNvSpPr/>
            <p:nvPr/>
          </p:nvSpPr>
          <p:spPr>
            <a:xfrm flipV="1">
              <a:off x="0" y="758175"/>
              <a:ext cx="6051276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6051276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DATA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986945"/>
              <a:ext cx="6051276" cy="3159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INSERT INTO Actor_has_Movie VALUES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('레오나르도', 501),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('조여정', 503),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('마동석', 504),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('에마스톤', 505),</a:t>
              </a:r>
            </a:p>
            <a:p>
              <a:pPr algn="just">
                <a:lnSpc>
                  <a:spcPts val="3213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('안나', 502);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329480" y="2586010"/>
            <a:ext cx="2808057" cy="1895224"/>
            <a:chOff x="0" y="0"/>
            <a:chExt cx="3744076" cy="2526966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3744076" cy="2526966"/>
              <a:chOff x="0" y="0"/>
              <a:chExt cx="855629" cy="57748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55629" cy="577485"/>
              </a:xfrm>
              <a:custGeom>
                <a:avLst/>
                <a:gdLst/>
                <a:ahLst/>
                <a:cxnLst/>
                <a:rect l="l" t="t" r="r" b="b"/>
                <a:pathLst>
                  <a:path w="855629" h="577485">
                    <a:moveTo>
                      <a:pt x="0" y="0"/>
                    </a:moveTo>
                    <a:lnTo>
                      <a:pt x="855629" y="0"/>
                    </a:lnTo>
                    <a:lnTo>
                      <a:pt x="855629" y="577485"/>
                    </a:lnTo>
                    <a:lnTo>
                      <a:pt x="0" y="577485"/>
                    </a:lnTo>
                    <a:close/>
                  </a:path>
                </a:pathLst>
              </a:custGeom>
              <a:solidFill>
                <a:srgbClr val="19319D">
                  <a:alpha val="980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855629" cy="625110"/>
              </a:xfrm>
              <a:prstGeom prst="rect">
                <a:avLst/>
              </a:prstGeom>
            </p:spPr>
            <p:txBody>
              <a:bodyPr lIns="43909" tIns="43909" rIns="43909" bIns="4390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58562" y="875747"/>
              <a:ext cx="3626953" cy="791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11"/>
                </a:lnSpc>
                <a:spcBef>
                  <a:spcPct val="0"/>
                </a:spcBef>
              </a:pPr>
              <a:r>
                <a:rPr lang="en-US" sz="3889">
                  <a:solidFill>
                    <a:srgbClr val="19319D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ACTOR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05682" y="6596751"/>
            <a:ext cx="2808057" cy="1895224"/>
            <a:chOff x="0" y="0"/>
            <a:chExt cx="3744076" cy="2526966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3744076" cy="2526966"/>
              <a:chOff x="0" y="0"/>
              <a:chExt cx="855629" cy="577485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55629" cy="577485"/>
              </a:xfrm>
              <a:custGeom>
                <a:avLst/>
                <a:gdLst/>
                <a:ahLst/>
                <a:cxnLst/>
                <a:rect l="l" t="t" r="r" b="b"/>
                <a:pathLst>
                  <a:path w="855629" h="577485">
                    <a:moveTo>
                      <a:pt x="0" y="0"/>
                    </a:moveTo>
                    <a:lnTo>
                      <a:pt x="855629" y="0"/>
                    </a:lnTo>
                    <a:lnTo>
                      <a:pt x="855629" y="577485"/>
                    </a:lnTo>
                    <a:lnTo>
                      <a:pt x="0" y="577485"/>
                    </a:lnTo>
                    <a:close/>
                  </a:path>
                </a:pathLst>
              </a:custGeom>
              <a:solidFill>
                <a:srgbClr val="19319D">
                  <a:alpha val="980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855629" cy="625110"/>
              </a:xfrm>
              <a:prstGeom prst="rect">
                <a:avLst/>
              </a:prstGeom>
            </p:spPr>
            <p:txBody>
              <a:bodyPr lIns="43909" tIns="43909" rIns="43909" bIns="4390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305385" y="455320"/>
              <a:ext cx="3133305" cy="1606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29"/>
                </a:lnSpc>
                <a:spcBef>
                  <a:spcPct val="0"/>
                </a:spcBef>
              </a:pPr>
              <a:r>
                <a:rPr lang="en-US" sz="2989">
                  <a:solidFill>
                    <a:srgbClr val="19319D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ACTOR</a:t>
              </a:r>
            </a:p>
            <a:p>
              <a:pPr marL="0" lvl="0" indent="0" algn="ctr">
                <a:lnSpc>
                  <a:spcPts val="2929"/>
                </a:lnSpc>
                <a:spcBef>
                  <a:spcPct val="0"/>
                </a:spcBef>
              </a:pPr>
              <a:r>
                <a:rPr lang="en-US" sz="2989" u="none" strike="noStrike">
                  <a:solidFill>
                    <a:srgbClr val="19319D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HAS</a:t>
              </a:r>
            </a:p>
            <a:p>
              <a:pPr marL="0" lvl="0" indent="0" algn="ctr">
                <a:lnSpc>
                  <a:spcPts val="2929"/>
                </a:lnSpc>
                <a:spcBef>
                  <a:spcPct val="0"/>
                </a:spcBef>
              </a:pPr>
              <a:r>
                <a:rPr lang="en-US" sz="2989" u="none" strike="noStrike">
                  <a:solidFill>
                    <a:srgbClr val="19319D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MOVIE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283740" y="8037559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Database Project Lab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16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1" y="3051133"/>
            <a:ext cx="8115300" cy="6721958"/>
            <a:chOff x="0" y="-85725"/>
            <a:chExt cx="10495385" cy="8962611"/>
          </a:xfrm>
        </p:grpSpPr>
        <p:sp>
          <p:nvSpPr>
            <p:cNvPr id="13" name="AutoShape 13"/>
            <p:cNvSpPr/>
            <p:nvPr/>
          </p:nvSpPr>
          <p:spPr>
            <a:xfrm flipV="1">
              <a:off x="0" y="853425"/>
              <a:ext cx="502571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5025712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SCHEMA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250867"/>
              <a:ext cx="10495385" cy="7626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13"/>
                </a:lnSpc>
              </a:pP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CREATE TABLE 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ScreeningInfo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(</a:t>
              </a:r>
            </a:p>
            <a:p>
              <a:pPr algn="l">
                <a:lnSpc>
                  <a:spcPts val="3213"/>
                </a:lnSpc>
              </a:pP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screeninginfo_starttime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DATETIME,</a:t>
              </a:r>
            </a:p>
            <a:p>
              <a:pPr algn="l">
                <a:lnSpc>
                  <a:spcPts val="3213"/>
                </a:lnSpc>
              </a:pP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screeninginfo_price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INT CHECK (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screeninginfo_price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&gt;= 0) NOT NULL,</a:t>
              </a:r>
            </a:p>
            <a:p>
              <a:pPr algn="l">
                <a:lnSpc>
                  <a:spcPts val="3213"/>
                </a:lnSpc>
              </a:pP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screeninginfo_emptyseat_count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INT CHECK</a:t>
              </a:r>
            </a:p>
            <a:p>
              <a:pPr algn="l">
                <a:lnSpc>
                  <a:spcPts val="3213"/>
                </a:lnSpc>
              </a:pP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(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screeninginfo_emptyseat_count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&gt;= 0) NOT NULL,</a:t>
              </a:r>
            </a:p>
            <a:p>
              <a:pPr algn="l">
                <a:lnSpc>
                  <a:spcPts val="3213"/>
                </a:lnSpc>
              </a:pP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screen_num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INT,</a:t>
              </a:r>
            </a:p>
            <a:p>
              <a:pPr algn="l">
                <a:lnSpc>
                  <a:spcPts val="3213"/>
                </a:lnSpc>
              </a:pP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theater_name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VARCHAR(20),</a:t>
              </a:r>
            </a:p>
            <a:p>
              <a:pPr algn="l">
                <a:lnSpc>
                  <a:spcPts val="3213"/>
                </a:lnSpc>
              </a:pP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movie_num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INT NOT NULL,</a:t>
              </a:r>
            </a:p>
            <a:p>
              <a:pPr algn="l">
                <a:lnSpc>
                  <a:spcPts val="3213"/>
                </a:lnSpc>
              </a:pP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PRIMARY KEY (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screeninginfo_starttime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, 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screen_num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,</a:t>
              </a:r>
            </a:p>
            <a:p>
              <a:pPr algn="l">
                <a:lnSpc>
                  <a:spcPts val="3213"/>
                </a:lnSpc>
              </a:pP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                       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theater_name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),</a:t>
              </a:r>
            </a:p>
            <a:p>
              <a:pPr algn="l">
                <a:lnSpc>
                  <a:spcPts val="3213"/>
                </a:lnSpc>
              </a:pP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FOREIGN KEY (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screen_num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, 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theater_name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 REFERENCES</a:t>
              </a:r>
            </a:p>
            <a:p>
              <a:pPr algn="l">
                <a:lnSpc>
                  <a:spcPts val="3213"/>
                </a:lnSpc>
              </a:pP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                       Screen(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screen_num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, 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theater_name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),</a:t>
              </a:r>
            </a:p>
            <a:p>
              <a:pPr algn="l">
                <a:lnSpc>
                  <a:spcPts val="3213"/>
                </a:lnSpc>
              </a:pP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FOREIGN KEY (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movie_num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 REFERENCES Movie(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movie_num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</a:t>
              </a:r>
            </a:p>
            <a:p>
              <a:pPr algn="l">
                <a:lnSpc>
                  <a:spcPts val="3213"/>
                </a:lnSpc>
                <a:spcBef>
                  <a:spcPct val="0"/>
                </a:spcBef>
              </a:pP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);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387761" y="3115427"/>
            <a:ext cx="7871539" cy="3307589"/>
            <a:chOff x="0" y="0"/>
            <a:chExt cx="10495385" cy="4410119"/>
          </a:xfrm>
        </p:grpSpPr>
        <p:sp>
          <p:nvSpPr>
            <p:cNvPr id="17" name="AutoShape 17"/>
            <p:cNvSpPr/>
            <p:nvPr/>
          </p:nvSpPr>
          <p:spPr>
            <a:xfrm flipV="1">
              <a:off x="0" y="853425"/>
              <a:ext cx="502571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5025712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DATA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250867"/>
              <a:ext cx="10495385" cy="3159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INSERT INTO ScreeningInfo VALUES 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('2025-04-06 10:00:00', 12000, 50, 1, 'CGV평광', 501),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('2025-04-06 13:30:00', 13000, 60, 2, 'CGV평광', 504),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('2025-04-06 16:00:00', 10000, 55, 1, '메가박스신촌을못가', 503),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('2025-04-06 19:00:00', 11000, 48, 1, '롯데시네마목대', 502),</a:t>
              </a:r>
            </a:p>
            <a:p>
              <a:pPr algn="just">
                <a:lnSpc>
                  <a:spcPts val="3213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('2025-04-06 21:30:00', 14000, 70, 2, '메가박스코엑스라지', 505);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948270" y="1533135"/>
            <a:ext cx="8391461" cy="111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SCREENINGINFO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283740" y="8037559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948270" y="1533135"/>
            <a:ext cx="8391461" cy="111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SEAT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Database Project Lab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17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210966" y="4048240"/>
            <a:ext cx="3356337" cy="987240"/>
            <a:chOff x="0" y="0"/>
            <a:chExt cx="4475116" cy="1316320"/>
          </a:xfrm>
        </p:grpSpPr>
        <p:sp>
          <p:nvSpPr>
            <p:cNvPr id="14" name="AutoShape 14"/>
            <p:cNvSpPr/>
            <p:nvPr/>
          </p:nvSpPr>
          <p:spPr>
            <a:xfrm>
              <a:off x="1774537" y="1297270"/>
              <a:ext cx="92604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4475116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SCHEMA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567303" y="2677277"/>
            <a:ext cx="10509731" cy="4093865"/>
            <a:chOff x="0" y="0"/>
            <a:chExt cx="14012975" cy="545848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4012975" cy="5458486"/>
              <a:chOff x="0" y="0"/>
              <a:chExt cx="1257402" cy="48979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57402" cy="489797"/>
              </a:xfrm>
              <a:custGeom>
                <a:avLst/>
                <a:gdLst/>
                <a:ahLst/>
                <a:cxnLst/>
                <a:rect l="l" t="t" r="r" b="b"/>
                <a:pathLst>
                  <a:path w="1257402" h="489797">
                    <a:moveTo>
                      <a:pt x="0" y="0"/>
                    </a:moveTo>
                    <a:lnTo>
                      <a:pt x="1257402" y="0"/>
                    </a:lnTo>
                    <a:lnTo>
                      <a:pt x="1257402" y="489797"/>
                    </a:lnTo>
                    <a:lnTo>
                      <a:pt x="0" y="489797"/>
                    </a:lnTo>
                    <a:close/>
                  </a:path>
                </a:pathLst>
              </a:custGeom>
              <a:solidFill>
                <a:srgbClr val="19319D">
                  <a:alpha val="980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1257402" cy="5374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20870" y="168923"/>
              <a:ext cx="13371235" cy="5044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CREATE TABLE Seat (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seat_num VARCHAR(5),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seat_isempty TINYINT(1) CHECK (seat_isempty IN (0, 1)) NOT NULL,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screeninginfo_starttime DATETIME,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screen_num INT,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theater_name VARCHAR(20),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PRIMARY KEY (seat_num, screeninginfo_starttime, screen_num, theater_name),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FOREIGN KEY (screeninginfo_starttime, screen_num, theater_name)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    REFERENCES ScreeningInfo(screeninginfo_starttime, screen_num, theater_name)</a:t>
              </a:r>
            </a:p>
            <a:p>
              <a:pPr algn="just">
                <a:lnSpc>
                  <a:spcPts val="306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);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720697" y="7989142"/>
            <a:ext cx="3356337" cy="987240"/>
            <a:chOff x="0" y="0"/>
            <a:chExt cx="4475116" cy="1316320"/>
          </a:xfrm>
        </p:grpSpPr>
        <p:sp>
          <p:nvSpPr>
            <p:cNvPr id="22" name="AutoShape 22"/>
            <p:cNvSpPr/>
            <p:nvPr/>
          </p:nvSpPr>
          <p:spPr>
            <a:xfrm>
              <a:off x="1774537" y="1297270"/>
              <a:ext cx="92604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4475116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DATA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210966" y="7159132"/>
            <a:ext cx="10509731" cy="2569865"/>
            <a:chOff x="0" y="0"/>
            <a:chExt cx="14012975" cy="342648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4012975" cy="3426486"/>
              <a:chOff x="0" y="0"/>
              <a:chExt cx="1257402" cy="30746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257402" cy="307463"/>
              </a:xfrm>
              <a:custGeom>
                <a:avLst/>
                <a:gdLst/>
                <a:ahLst/>
                <a:cxnLst/>
                <a:rect l="l" t="t" r="r" b="b"/>
                <a:pathLst>
                  <a:path w="1257402" h="307463">
                    <a:moveTo>
                      <a:pt x="0" y="0"/>
                    </a:moveTo>
                    <a:lnTo>
                      <a:pt x="1257402" y="0"/>
                    </a:lnTo>
                    <a:lnTo>
                      <a:pt x="1257402" y="307463"/>
                    </a:lnTo>
                    <a:lnTo>
                      <a:pt x="0" y="307463"/>
                    </a:lnTo>
                    <a:close/>
                  </a:path>
                </a:pathLst>
              </a:custGeom>
              <a:solidFill>
                <a:srgbClr val="19319D">
                  <a:alpha val="980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1257402" cy="3550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20870" y="168923"/>
              <a:ext cx="13371235" cy="3012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INSERT INTO Seat VALUES 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('A1', 1, '2025-04-06 10:00:00', 1, 'CGV평광'),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('A2', 1, '2025-04-06 13:30:00', 2, 'CGV평광'),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('B3', 1, '2025-04-06 13:30:00', 2, 'CGV평광'),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('C4', 1, '2025-04-06 16:00:00', 1, '메가박스신촌을못가'),</a:t>
              </a:r>
            </a:p>
            <a:p>
              <a:pPr algn="just">
                <a:lnSpc>
                  <a:spcPts val="306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('D5', 1, '2025-04-06 19:00:00', 1, '롯데시네마목대');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Database Project Lab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18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7132" y="1485510"/>
            <a:ext cx="7871539" cy="8908289"/>
            <a:chOff x="0" y="0"/>
            <a:chExt cx="10495385" cy="11877719"/>
          </a:xfrm>
        </p:grpSpPr>
        <p:sp>
          <p:nvSpPr>
            <p:cNvPr id="12" name="AutoShape 12"/>
            <p:cNvSpPr/>
            <p:nvPr/>
          </p:nvSpPr>
          <p:spPr>
            <a:xfrm flipV="1">
              <a:off x="0" y="853425"/>
              <a:ext cx="502571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5025712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SCHEMA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250867"/>
              <a:ext cx="10495385" cy="10626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CREATE TABLE MovieOrder (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movieorder_num INT,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movieorder_purchasetime DATETIME NOT NULL,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movieorder_salesprice INT CHECK (movieorder_salesprice &gt;= 0),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seat_num VARCHAR(5) NOT NULL,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screeninginfo_starttime DATETIME NOT NULL,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screen_num INT NOT NULL,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theater_name VARCHAR(20) NOT NULL,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pay_bank VARCHAR(45) NOT NULL,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pay_cardnum VARCHAR(20) NOT NULL,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customer_id VARCHAR(20) NOT NULL,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PRIMARY KEY (movieorder_num),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FOREIGN KEY (seat_num, screeninginfo_starttime, screen_num, theater_name)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    REFERENCES Seat(seat_num, screeninginfo_starttime, screen_num, theater_name),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FOREIGN KEY (pay_bank, pay_cardnum, customer_id)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    REFERENCES Pay(pay_bank, pay_cardnum, customer_id)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);</a:t>
              </a:r>
            </a:p>
            <a:p>
              <a:pPr algn="just">
                <a:lnSpc>
                  <a:spcPts val="3213"/>
                </a:lnSpc>
                <a:spcBef>
                  <a:spcPct val="0"/>
                </a:spcBef>
              </a:pPr>
              <a:endParaRPr lang="en-US" sz="210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68088" y="3565007"/>
            <a:ext cx="7582045" cy="5490852"/>
            <a:chOff x="0" y="-85725"/>
            <a:chExt cx="10109393" cy="7321136"/>
          </a:xfrm>
        </p:grpSpPr>
        <p:sp>
          <p:nvSpPr>
            <p:cNvPr id="16" name="AutoShape 16"/>
            <p:cNvSpPr/>
            <p:nvPr/>
          </p:nvSpPr>
          <p:spPr>
            <a:xfrm flipV="1">
              <a:off x="0" y="853425"/>
              <a:ext cx="4840880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4840880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DATA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250867"/>
              <a:ext cx="10109393" cy="5984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13"/>
                </a:lnSpc>
              </a:pP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INSERT INTO </a:t>
              </a:r>
              <a:r>
                <a:rPr lang="en-US" altLang="ko-KR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MovieOrder</a:t>
              </a: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VALUES </a:t>
              </a:r>
            </a:p>
            <a:p>
              <a:pPr algn="just">
                <a:lnSpc>
                  <a:spcPts val="3213"/>
                </a:lnSpc>
              </a:pP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(9001, '2025-04-05 22:00:00', 12000, 'A1', '2025-04-06 10:00:00', 1, 'CGV</a:t>
              </a:r>
              <a:r>
                <a:rPr lang="ko-KR" alt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평광</a:t>
              </a: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</a:t>
              </a:r>
              <a:r>
                <a:rPr lang="ko-KR" alt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신한</a:t>
              </a: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'9876543210987654', 'user002'),</a:t>
              </a:r>
            </a:p>
            <a:p>
              <a:pPr algn="just">
                <a:lnSpc>
                  <a:spcPts val="3213"/>
                </a:lnSpc>
              </a:pP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(9002, '2025-04-06 11:30:00', 13000, 'B3', '2025-04-06 13:30:00', 2, 'CGV</a:t>
              </a:r>
              <a:r>
                <a:rPr lang="ko-KR" alt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평광</a:t>
              </a: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'KB</a:t>
              </a:r>
              <a:r>
                <a:rPr lang="ko-KR" alt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국민</a:t>
              </a: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'1234567812345678', 'user001'),</a:t>
              </a:r>
            </a:p>
            <a:p>
              <a:pPr algn="just">
                <a:lnSpc>
                  <a:spcPts val="3213"/>
                </a:lnSpc>
              </a:pP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(9003, '2025-04-06 14:20:00', 10000, 'C4', '2025-04-06 16:00:00', 1, '</a:t>
              </a:r>
              <a:r>
                <a:rPr lang="ko-KR" alt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메가박스신촌을못가</a:t>
              </a: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</a:t>
              </a:r>
              <a:r>
                <a:rPr lang="ko-KR" alt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우리</a:t>
              </a: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'4567890123456789', 'user003'),</a:t>
              </a:r>
            </a:p>
            <a:p>
              <a:pPr algn="just">
                <a:lnSpc>
                  <a:spcPts val="3213"/>
                </a:lnSpc>
              </a:pP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(9004, '2025-04-06 17:30:00', 11000, 'D5', '2025-04-06 19:00:00', 1, '</a:t>
              </a:r>
              <a:r>
                <a:rPr lang="ko-KR" alt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롯데시네마목대</a:t>
              </a: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</a:t>
              </a:r>
              <a:r>
                <a:rPr lang="ko-KR" alt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카카오</a:t>
              </a: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'5555444433332222',  'user002'),</a:t>
              </a:r>
            </a:p>
            <a:p>
              <a:pPr algn="just">
                <a:lnSpc>
                  <a:spcPts val="3213"/>
                </a:lnSpc>
              </a:pP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(9005, '2025-04-06 20:00:00', 14000, 'A2', '2025-04-06 13:30:00', 2, 'CGV</a:t>
              </a:r>
              <a:r>
                <a:rPr lang="ko-KR" alt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평광</a:t>
              </a: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'NH</a:t>
              </a:r>
              <a:r>
                <a:rPr lang="ko-KR" alt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농협</a:t>
              </a: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'1111222233334444', 'user005');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758673" y="1867551"/>
            <a:ext cx="8391461" cy="111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MOVIE ORDER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283740" y="8037559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948270" y="1533135"/>
            <a:ext cx="8391461" cy="111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REVIEW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Database Project Lab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19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210966" y="4072523"/>
            <a:ext cx="3356337" cy="987240"/>
            <a:chOff x="0" y="0"/>
            <a:chExt cx="4475116" cy="1316320"/>
          </a:xfrm>
        </p:grpSpPr>
        <p:sp>
          <p:nvSpPr>
            <p:cNvPr id="14" name="AutoShape 14"/>
            <p:cNvSpPr/>
            <p:nvPr/>
          </p:nvSpPr>
          <p:spPr>
            <a:xfrm>
              <a:off x="1774537" y="1297270"/>
              <a:ext cx="92604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4475116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SCHEMA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567303" y="2701560"/>
            <a:ext cx="10509731" cy="4093865"/>
            <a:chOff x="0" y="0"/>
            <a:chExt cx="14012975" cy="545848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4012975" cy="5458486"/>
              <a:chOff x="0" y="0"/>
              <a:chExt cx="1257402" cy="48979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57402" cy="489797"/>
              </a:xfrm>
              <a:custGeom>
                <a:avLst/>
                <a:gdLst/>
                <a:ahLst/>
                <a:cxnLst/>
                <a:rect l="l" t="t" r="r" b="b"/>
                <a:pathLst>
                  <a:path w="1257402" h="489797">
                    <a:moveTo>
                      <a:pt x="0" y="0"/>
                    </a:moveTo>
                    <a:lnTo>
                      <a:pt x="1257402" y="0"/>
                    </a:lnTo>
                    <a:lnTo>
                      <a:pt x="1257402" y="489797"/>
                    </a:lnTo>
                    <a:lnTo>
                      <a:pt x="0" y="489797"/>
                    </a:lnTo>
                    <a:close/>
                  </a:path>
                </a:pathLst>
              </a:custGeom>
              <a:solidFill>
                <a:srgbClr val="19319D">
                  <a:alpha val="980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1257402" cy="5374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20870" y="168923"/>
              <a:ext cx="13371235" cy="5044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CREATE TABLE Review (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review_num INT,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review_rating INT CHECK (review_rating BETWEEN 1 AND 5) NOT NULL,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review_comment TEXT,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movieorder_num INT NOT NULL,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movie_num INT NOT NULL,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PRIMARY KEY (review_num),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FOREIGN KEY (movieorder_num) REFERENCES MovieOrder(movieorder_num),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FOREIGN KEY (movie_num) REFERENCES Movie(movie_num)</a:t>
              </a:r>
            </a:p>
            <a:p>
              <a:pPr algn="just">
                <a:lnSpc>
                  <a:spcPts val="306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);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720697" y="7989142"/>
            <a:ext cx="3356337" cy="987240"/>
            <a:chOff x="0" y="0"/>
            <a:chExt cx="4475116" cy="1316320"/>
          </a:xfrm>
        </p:grpSpPr>
        <p:sp>
          <p:nvSpPr>
            <p:cNvPr id="22" name="AutoShape 22"/>
            <p:cNvSpPr/>
            <p:nvPr/>
          </p:nvSpPr>
          <p:spPr>
            <a:xfrm>
              <a:off x="1774537" y="1297270"/>
              <a:ext cx="92604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4475116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DATA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210966" y="7159132"/>
            <a:ext cx="10509731" cy="2569865"/>
            <a:chOff x="0" y="0"/>
            <a:chExt cx="14012975" cy="342648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4012975" cy="3426486"/>
              <a:chOff x="0" y="0"/>
              <a:chExt cx="1257402" cy="30746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257402" cy="307463"/>
              </a:xfrm>
              <a:custGeom>
                <a:avLst/>
                <a:gdLst/>
                <a:ahLst/>
                <a:cxnLst/>
                <a:rect l="l" t="t" r="r" b="b"/>
                <a:pathLst>
                  <a:path w="1257402" h="307463">
                    <a:moveTo>
                      <a:pt x="0" y="0"/>
                    </a:moveTo>
                    <a:lnTo>
                      <a:pt x="1257402" y="0"/>
                    </a:lnTo>
                    <a:lnTo>
                      <a:pt x="1257402" y="307463"/>
                    </a:lnTo>
                    <a:lnTo>
                      <a:pt x="0" y="307463"/>
                    </a:lnTo>
                    <a:close/>
                  </a:path>
                </a:pathLst>
              </a:custGeom>
              <a:solidFill>
                <a:srgbClr val="19319D">
                  <a:alpha val="980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1257402" cy="3550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20870" y="168923"/>
              <a:ext cx="13371235" cy="3012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INSERT INTO Review VALUES 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(3001, 5, '정말 감동적인 영화였어요!', 9001, 501),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(3002, 4, '화려한 액션이 인상적이었어요.', 9002, 504),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(3003, 3, '잔잔하고 좋았어요.', 9003, 503),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(3004, 2, '생각보다 평범했어요.', 9004, 502),</a:t>
              </a:r>
            </a:p>
            <a:p>
              <a:pPr algn="just">
                <a:lnSpc>
                  <a:spcPts val="306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(3005, 5, '완전 재미있게 봤습니다!', 9005, 505);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6283740" y="8037559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4948270" y="1923766"/>
            <a:ext cx="8391461" cy="111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5"/>
              </a:lnSpc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목차 구성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Database Project Lab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209451" y="4411331"/>
            <a:ext cx="14156769" cy="2959162"/>
            <a:chOff x="0" y="0"/>
            <a:chExt cx="18875693" cy="394554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9050"/>
              <a:ext cx="1521379" cy="1311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71"/>
                </a:lnSpc>
                <a:spcBef>
                  <a:spcPct val="0"/>
                </a:spcBef>
              </a:pPr>
              <a:r>
                <a:rPr lang="en-US" sz="6399" u="none" strike="noStrike">
                  <a:solidFill>
                    <a:srgbClr val="19319D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1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107768" y="-19050"/>
              <a:ext cx="1521379" cy="1311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71"/>
                </a:lnSpc>
                <a:spcBef>
                  <a:spcPct val="0"/>
                </a:spcBef>
              </a:pPr>
              <a:r>
                <a:rPr lang="en-US" sz="6399" u="none" strike="noStrike">
                  <a:solidFill>
                    <a:srgbClr val="19319D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215536" y="-19050"/>
              <a:ext cx="1521379" cy="1311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71"/>
                </a:lnSpc>
                <a:spcBef>
                  <a:spcPct val="0"/>
                </a:spcBef>
              </a:pPr>
              <a:r>
                <a:rPr lang="en-US" sz="6399" u="none" strike="noStrike">
                  <a:solidFill>
                    <a:srgbClr val="19319D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3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323305" y="-19050"/>
              <a:ext cx="1521379" cy="1311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71"/>
                </a:lnSpc>
                <a:spcBef>
                  <a:spcPct val="0"/>
                </a:spcBef>
              </a:pPr>
              <a:r>
                <a:rPr lang="en-US" sz="6399" u="none" strike="noStrike">
                  <a:solidFill>
                    <a:srgbClr val="19319D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4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881053"/>
              <a:ext cx="3552388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1차 ER 모델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107768" y="1867196"/>
              <a:ext cx="3552388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2차 ER 모델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215536" y="1867196"/>
              <a:ext cx="3552388" cy="1780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72"/>
                </a:lnSpc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MySQL DB </a:t>
              </a:r>
            </a:p>
            <a:p>
              <a:pPr algn="l">
                <a:lnSpc>
                  <a:spcPts val="3672"/>
                </a:lnSpc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스키마 모델 및 </a:t>
              </a:r>
            </a:p>
            <a:p>
              <a:pPr marL="0" lvl="0" indent="0" algn="l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예제 데이터 분석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5323305" y="1867196"/>
              <a:ext cx="3552388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Q&amp;A</a:t>
              </a:r>
            </a:p>
          </p:txBody>
        </p:sp>
        <p:sp>
          <p:nvSpPr>
            <p:cNvPr id="22" name="AutoShape 22"/>
            <p:cNvSpPr/>
            <p:nvPr/>
          </p:nvSpPr>
          <p:spPr>
            <a:xfrm>
              <a:off x="4061069" y="45378"/>
              <a:ext cx="0" cy="3900171"/>
            </a:xfrm>
            <a:prstGeom prst="line">
              <a:avLst/>
            </a:prstGeom>
            <a:ln w="38100" cap="flat">
              <a:solidFill>
                <a:srgbClr val="19319D">
                  <a:alpha val="9804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9342540" y="45378"/>
              <a:ext cx="0" cy="3900171"/>
            </a:xfrm>
            <a:prstGeom prst="line">
              <a:avLst/>
            </a:prstGeom>
            <a:ln w="38100" cap="flat">
              <a:solidFill>
                <a:srgbClr val="19319D">
                  <a:alpha val="9804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AutoShape 24"/>
            <p:cNvSpPr/>
            <p:nvPr/>
          </p:nvSpPr>
          <p:spPr>
            <a:xfrm>
              <a:off x="14426941" y="45378"/>
              <a:ext cx="0" cy="3900171"/>
            </a:xfrm>
            <a:prstGeom prst="line">
              <a:avLst/>
            </a:prstGeom>
            <a:ln w="38100" cap="flat">
              <a:solidFill>
                <a:srgbClr val="19319D">
                  <a:alpha val="9804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0" y="1461967"/>
              <a:ext cx="92604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5107768" y="1461967"/>
              <a:ext cx="92604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AutoShape 27"/>
            <p:cNvSpPr/>
            <p:nvPr/>
          </p:nvSpPr>
          <p:spPr>
            <a:xfrm>
              <a:off x="10215536" y="1481017"/>
              <a:ext cx="92604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AutoShape 28"/>
            <p:cNvSpPr/>
            <p:nvPr/>
          </p:nvSpPr>
          <p:spPr>
            <a:xfrm>
              <a:off x="15323305" y="1461967"/>
              <a:ext cx="92604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Database Project Lab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20  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48270" y="1533135"/>
            <a:ext cx="8391461" cy="1115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Q&amp;A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08B5EB61-43B9-90B1-16B3-3418BD2D8502}"/>
              </a:ext>
            </a:extLst>
          </p:cNvPr>
          <p:cNvGrpSpPr/>
          <p:nvPr/>
        </p:nvGrpSpPr>
        <p:grpSpPr>
          <a:xfrm>
            <a:off x="1475345" y="2615015"/>
            <a:ext cx="15337310" cy="7036873"/>
            <a:chOff x="2082215" y="1903500"/>
            <a:chExt cx="14123570" cy="6480000"/>
          </a:xfrm>
        </p:grpSpPr>
        <p:grpSp>
          <p:nvGrpSpPr>
            <p:cNvPr id="99" name="Group 2"/>
            <p:cNvGrpSpPr/>
            <p:nvPr/>
          </p:nvGrpSpPr>
          <p:grpSpPr>
            <a:xfrm>
              <a:off x="2082215" y="1903500"/>
              <a:ext cx="14123570" cy="6480000"/>
              <a:chOff x="0" y="0"/>
              <a:chExt cx="2670662" cy="1634427"/>
            </a:xfrm>
          </p:grpSpPr>
          <p:sp>
            <p:nvSpPr>
              <p:cNvPr id="100" name="Freeform 3"/>
              <p:cNvSpPr/>
              <p:nvPr/>
            </p:nvSpPr>
            <p:spPr>
              <a:xfrm>
                <a:off x="0" y="0"/>
                <a:ext cx="2670662" cy="1634427"/>
              </a:xfrm>
              <a:custGeom>
                <a:avLst/>
                <a:gdLst/>
                <a:ahLst/>
                <a:cxnLst/>
                <a:rect l="l" t="t" r="r" b="b"/>
                <a:pathLst>
                  <a:path w="2670662" h="1634427">
                    <a:moveTo>
                      <a:pt x="0" y="0"/>
                    </a:moveTo>
                    <a:lnTo>
                      <a:pt x="2670662" y="0"/>
                    </a:lnTo>
                    <a:lnTo>
                      <a:pt x="2670662" y="1634427"/>
                    </a:lnTo>
                    <a:lnTo>
                      <a:pt x="0" y="1634427"/>
                    </a:lnTo>
                    <a:close/>
                  </a:path>
                </a:pathLst>
              </a:custGeom>
              <a:solidFill>
                <a:srgbClr val="19319D">
                  <a:alpha val="980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1" name="TextBox 4"/>
              <p:cNvSpPr txBox="1"/>
              <p:nvPr/>
            </p:nvSpPr>
            <p:spPr>
              <a:xfrm>
                <a:off x="0" y="-47625"/>
                <a:ext cx="2670662" cy="16820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9BE67C2A-F806-5EBE-91C6-D48FE2607F4E}"/>
                </a:ext>
              </a:extLst>
            </p:cNvPr>
            <p:cNvGrpSpPr/>
            <p:nvPr/>
          </p:nvGrpSpPr>
          <p:grpSpPr>
            <a:xfrm>
              <a:off x="2222268" y="2027139"/>
              <a:ext cx="13843464" cy="6232723"/>
              <a:chOff x="2205182" y="2764022"/>
              <a:chExt cx="13843464" cy="6232723"/>
            </a:xfrm>
          </p:grpSpPr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56" name="슬라이드 확대/축소 55">
                    <a:extLst>
                      <a:ext uri="{FF2B5EF4-FFF2-40B4-BE49-F238E27FC236}">
                        <a16:creationId xmlns:a16="http://schemas.microsoft.com/office/drawing/2014/main" id="{B5B4B638-AFF0-DCEC-DE6F-617D8A1CAF5B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2698303"/>
                      </p:ext>
                    </p:extLst>
                  </p:nvPr>
                </p:nvGraphicFramePr>
                <p:xfrm>
                  <a:off x="2226054" y="2764022"/>
                  <a:ext cx="2650746" cy="1491045"/>
                </p:xfrm>
                <a:graphic>
                  <a:graphicData uri="http://schemas.microsoft.com/office/powerpoint/2016/slidezoom">
                    <pslz:sldZm>
                      <pslz:sldZmObj sldId="256" cId="0">
                        <pslz:zmPr id="{81DBAE84-EEF6-4106-A334-E2BEB9CD9EA2}" transitionDur="1000">
                          <p166:blipFill xmlns:p166="http://schemas.microsoft.com/office/powerpoint/2016/6/main">
                            <a:blip r:embed="rId2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2878544" cy="1619181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prstClr val="ltGray"/>
                              </a:solidFill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56" name="슬라이드 확대/축소 55">
                    <a:hlinkClick r:id="rId3" action="ppaction://hlinksldjump"/>
                    <a:extLst>
                      <a:ext uri="{FF2B5EF4-FFF2-40B4-BE49-F238E27FC236}">
                        <a16:creationId xmlns:a16="http://schemas.microsoft.com/office/drawing/2014/main" id="{B5B4B638-AFF0-DCEC-DE6F-617D8A1CAF5B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50100" y="2749279"/>
                    <a:ext cx="2878544" cy="1619181"/>
                  </a:xfrm>
                  <a:prstGeom prst="rect">
                    <a:avLst/>
                  </a:prstGeom>
                  <a:ln w="3175">
                    <a:solidFill>
                      <a:prstClr val="ltGray"/>
                    </a:solidFill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58" name="슬라이드 확대/축소 57">
                    <a:extLst>
                      <a:ext uri="{FF2B5EF4-FFF2-40B4-BE49-F238E27FC236}">
                        <a16:creationId xmlns:a16="http://schemas.microsoft.com/office/drawing/2014/main" id="{95BBBE62-A173-896C-7E1D-89C657380C6C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151421404"/>
                      </p:ext>
                    </p:extLst>
                  </p:nvPr>
                </p:nvGraphicFramePr>
                <p:xfrm>
                  <a:off x="5018092" y="2764022"/>
                  <a:ext cx="2650746" cy="1491045"/>
                </p:xfrm>
                <a:graphic>
                  <a:graphicData uri="http://schemas.microsoft.com/office/powerpoint/2016/slidezoom">
                    <pslz:sldZm>
                      <pslz:sldZmObj sldId="257" cId="0">
                        <pslz:zmPr id="{000E0832-31F7-4200-8C11-00D2E5E28E5B}" transitionDur="1000">
                          <p166:blipFill xmlns:p166="http://schemas.microsoft.com/office/powerpoint/2016/6/main">
                            <a:blip r:embed="rId5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2878544" cy="1619181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prstClr val="ltGray"/>
                              </a:solidFill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58" name="슬라이드 확대/축소 57">
                    <a:hlinkClick r:id="rId6" action="ppaction://hlinksldjump"/>
                    <a:extLst>
                      <a:ext uri="{FF2B5EF4-FFF2-40B4-BE49-F238E27FC236}">
                        <a16:creationId xmlns:a16="http://schemas.microsoft.com/office/drawing/2014/main" id="{95BBBE62-A173-896C-7E1D-89C657380C6C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682078" y="2749279"/>
                    <a:ext cx="2878544" cy="1619181"/>
                  </a:xfrm>
                  <a:prstGeom prst="rect">
                    <a:avLst/>
                  </a:prstGeom>
                  <a:ln w="3175">
                    <a:solidFill>
                      <a:prstClr val="ltGray"/>
                    </a:solidFill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60" name="슬라이드 확대/축소 59">
                    <a:extLst>
                      <a:ext uri="{FF2B5EF4-FFF2-40B4-BE49-F238E27FC236}">
                        <a16:creationId xmlns:a16="http://schemas.microsoft.com/office/drawing/2014/main" id="{55C58A4A-F920-67D1-DDED-ECDE2B37F213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79659174"/>
                      </p:ext>
                    </p:extLst>
                  </p:nvPr>
                </p:nvGraphicFramePr>
                <p:xfrm>
                  <a:off x="7810130" y="2764022"/>
                  <a:ext cx="2650746" cy="1491045"/>
                </p:xfrm>
                <a:graphic>
                  <a:graphicData uri="http://schemas.microsoft.com/office/powerpoint/2016/slidezoom">
                    <pslz:sldZm>
                      <pslz:sldZmObj sldId="258" cId="0">
                        <pslz:zmPr id="{7FEB8307-3FE4-4602-95EE-24D4C8CAB275}" transitionDur="1000">
                          <p166:blipFill xmlns:p166="http://schemas.microsoft.com/office/powerpoint/2016/6/main">
                            <a:blip r:embed="rId8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2878544" cy="1619181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prstClr val="ltGray"/>
                              </a:solidFill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60" name="슬라이드 확대/축소 59">
                    <a:hlinkClick r:id="rId9" action="ppaction://hlinksldjump"/>
                    <a:extLst>
                      <a:ext uri="{FF2B5EF4-FFF2-40B4-BE49-F238E27FC236}">
                        <a16:creationId xmlns:a16="http://schemas.microsoft.com/office/drawing/2014/main" id="{55C58A4A-F920-67D1-DDED-ECDE2B37F213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714055" y="2749279"/>
                    <a:ext cx="2878544" cy="1619181"/>
                  </a:xfrm>
                  <a:prstGeom prst="rect">
                    <a:avLst/>
                  </a:prstGeom>
                  <a:ln w="3175">
                    <a:solidFill>
                      <a:prstClr val="ltGray"/>
                    </a:solidFill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62" name="슬라이드 확대/축소 61">
                    <a:extLst>
                      <a:ext uri="{FF2B5EF4-FFF2-40B4-BE49-F238E27FC236}">
                        <a16:creationId xmlns:a16="http://schemas.microsoft.com/office/drawing/2014/main" id="{97B69FAF-8AEA-EE28-63DF-91BF2017191C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533011334"/>
                      </p:ext>
                    </p:extLst>
                  </p:nvPr>
                </p:nvGraphicFramePr>
                <p:xfrm>
                  <a:off x="10602168" y="2764022"/>
                  <a:ext cx="2650746" cy="1491045"/>
                </p:xfrm>
                <a:graphic>
                  <a:graphicData uri="http://schemas.microsoft.com/office/powerpoint/2016/slidezoom">
                    <pslz:sldZm>
                      <pslz:sldZmObj sldId="259" cId="0">
                        <pslz:zmPr id="{E2A27992-16FB-4D06-9EAB-A4080EDA2A7B}" transitionDur="1000">
                          <p166:blipFill xmlns:p166="http://schemas.microsoft.com/office/powerpoint/2016/6/main">
                            <a:blip r:embed="rId11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2878544" cy="1619181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prstClr val="ltGray"/>
                              </a:solidFill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62" name="슬라이드 확대/축소 61">
                    <a:hlinkClick r:id="rId12" action="ppaction://hlinksldjump"/>
                    <a:extLst>
                      <a:ext uri="{FF2B5EF4-FFF2-40B4-BE49-F238E27FC236}">
                        <a16:creationId xmlns:a16="http://schemas.microsoft.com/office/drawing/2014/main" id="{97B69FAF-8AEA-EE28-63DF-91BF2017191C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0746033" y="2749279"/>
                    <a:ext cx="2878544" cy="1619181"/>
                  </a:xfrm>
                  <a:prstGeom prst="rect">
                    <a:avLst/>
                  </a:prstGeom>
                  <a:ln w="3175">
                    <a:solidFill>
                      <a:prstClr val="ltGray"/>
                    </a:solidFill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64" name="슬라이드 확대/축소 63">
                    <a:extLst>
                      <a:ext uri="{FF2B5EF4-FFF2-40B4-BE49-F238E27FC236}">
                        <a16:creationId xmlns:a16="http://schemas.microsoft.com/office/drawing/2014/main" id="{D25894B9-7978-F725-F74F-E48B0AA64B2C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01071769"/>
                      </p:ext>
                    </p:extLst>
                  </p:nvPr>
                </p:nvGraphicFramePr>
                <p:xfrm>
                  <a:off x="13394205" y="2764022"/>
                  <a:ext cx="2650746" cy="1491045"/>
                </p:xfrm>
                <a:graphic>
                  <a:graphicData uri="http://schemas.microsoft.com/office/powerpoint/2016/slidezoom">
                    <pslz:sldZm>
                      <pslz:sldZmObj sldId="260" cId="0">
                        <pslz:zmPr id="{292F45D5-5496-4980-ADF7-59C9C096AC09}" transitionDur="1000">
                          <p166:blipFill xmlns:p166="http://schemas.microsoft.com/office/powerpoint/2016/6/main">
                            <a:blip r:embed="rId14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2878544" cy="1619181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prstClr val="ltGray"/>
                              </a:solidFill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64" name="슬라이드 확대/축소 63">
                    <a:hlinkClick r:id="rId15" action="ppaction://hlinksldjump"/>
                    <a:extLst>
                      <a:ext uri="{FF2B5EF4-FFF2-40B4-BE49-F238E27FC236}">
                        <a16:creationId xmlns:a16="http://schemas.microsoft.com/office/drawing/2014/main" id="{D25894B9-7978-F725-F74F-E48B0AA64B2C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3778010" y="2749279"/>
                    <a:ext cx="2878544" cy="1619181"/>
                  </a:xfrm>
                  <a:prstGeom prst="rect">
                    <a:avLst/>
                  </a:prstGeom>
                  <a:ln w="3175">
                    <a:solidFill>
                      <a:prstClr val="ltGray"/>
                    </a:solidFill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66" name="슬라이드 확대/축소 65">
                    <a:extLst>
                      <a:ext uri="{FF2B5EF4-FFF2-40B4-BE49-F238E27FC236}">
                        <a16:creationId xmlns:a16="http://schemas.microsoft.com/office/drawing/2014/main" id="{701DD367-1EB9-4BEA-4FEC-362E7A5C3326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189589992"/>
                      </p:ext>
                    </p:extLst>
                  </p:nvPr>
                </p:nvGraphicFramePr>
                <p:xfrm>
                  <a:off x="2205182" y="4338255"/>
                  <a:ext cx="2650746" cy="1491045"/>
                </p:xfrm>
                <a:graphic>
                  <a:graphicData uri="http://schemas.microsoft.com/office/powerpoint/2016/slidezoom">
                    <pslz:sldZm>
                      <pslz:sldZmObj sldId="261" cId="0">
                        <pslz:zmPr id="{620D455B-06BD-4696-9CDA-E9B545AC44F2}" transitionDur="1000">
                          <p166:blipFill xmlns:p166="http://schemas.microsoft.com/office/powerpoint/2016/6/main">
                            <a:blip r:embed="rId17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2878544" cy="1619181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prstClr val="ltGray"/>
                              </a:solidFill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66" name="슬라이드 확대/축소 65">
                    <a:hlinkClick r:id="rId18" action="ppaction://hlinksldjump"/>
                    <a:extLst>
                      <a:ext uri="{FF2B5EF4-FFF2-40B4-BE49-F238E27FC236}">
                        <a16:creationId xmlns:a16="http://schemas.microsoft.com/office/drawing/2014/main" id="{701DD367-1EB9-4BEA-4FEC-362E7A5C3326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627434" y="4458797"/>
                    <a:ext cx="2878544" cy="1619181"/>
                  </a:xfrm>
                  <a:prstGeom prst="rect">
                    <a:avLst/>
                  </a:prstGeom>
                  <a:ln w="3175">
                    <a:solidFill>
                      <a:prstClr val="ltGray"/>
                    </a:solidFill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68" name="슬라이드 확대/축소 67">
                    <a:extLst>
                      <a:ext uri="{FF2B5EF4-FFF2-40B4-BE49-F238E27FC236}">
                        <a16:creationId xmlns:a16="http://schemas.microsoft.com/office/drawing/2014/main" id="{FA781CA0-F108-F5E1-1815-276D001D8D61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653048652"/>
                      </p:ext>
                    </p:extLst>
                  </p:nvPr>
                </p:nvGraphicFramePr>
                <p:xfrm>
                  <a:off x="5003053" y="4338255"/>
                  <a:ext cx="2650746" cy="1491045"/>
                </p:xfrm>
                <a:graphic>
                  <a:graphicData uri="http://schemas.microsoft.com/office/powerpoint/2016/slidezoom">
                    <pslz:sldZm>
                      <pslz:sldZmObj sldId="262" cId="0">
                        <pslz:zmPr id="{1BDDDE72-EE0D-44BB-9CC9-7A72CE9A1901}" transitionDur="1000">
                          <p166:blipFill xmlns:p166="http://schemas.microsoft.com/office/powerpoint/2016/6/main">
                            <a:blip r:embed="rId20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2878544" cy="1619181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prstClr val="ltGray"/>
                              </a:solidFill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68" name="슬라이드 확대/축소 67">
                    <a:hlinkClick r:id="rId21" action="ppaction://hlinksldjump"/>
                    <a:extLst>
                      <a:ext uri="{FF2B5EF4-FFF2-40B4-BE49-F238E27FC236}">
                        <a16:creationId xmlns:a16="http://schemas.microsoft.com/office/drawing/2014/main" id="{FA781CA0-F108-F5E1-1815-276D001D8D61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665746" y="4458797"/>
                    <a:ext cx="2878544" cy="1619181"/>
                  </a:xfrm>
                  <a:prstGeom prst="rect">
                    <a:avLst/>
                  </a:prstGeom>
                  <a:ln w="3175">
                    <a:solidFill>
                      <a:prstClr val="ltGray"/>
                    </a:solidFill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70" name="슬라이드 확대/축소 69">
                    <a:extLst>
                      <a:ext uri="{FF2B5EF4-FFF2-40B4-BE49-F238E27FC236}">
                        <a16:creationId xmlns:a16="http://schemas.microsoft.com/office/drawing/2014/main" id="{87A84F3B-FA41-5B5D-3172-4EFEF464843E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892578898"/>
                      </p:ext>
                    </p:extLst>
                  </p:nvPr>
                </p:nvGraphicFramePr>
                <p:xfrm>
                  <a:off x="7800925" y="4338255"/>
                  <a:ext cx="2650746" cy="1491045"/>
                </p:xfrm>
                <a:graphic>
                  <a:graphicData uri="http://schemas.microsoft.com/office/powerpoint/2016/slidezoom">
                    <pslz:sldZm>
                      <pslz:sldZmObj sldId="263" cId="0">
                        <pslz:zmPr id="{5895E5C3-C4BF-43E6-8771-E613A07F24CF}" transitionDur="1000">
                          <p166:blipFill xmlns:p166="http://schemas.microsoft.com/office/powerpoint/2016/6/main">
                            <a:blip r:embed="rId23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2878544" cy="1619181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prstClr val="ltGray"/>
                              </a:solidFill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70" name="슬라이드 확대/축소 69">
                    <a:hlinkClick r:id="rId24" action="ppaction://hlinksldjump"/>
                    <a:extLst>
                      <a:ext uri="{FF2B5EF4-FFF2-40B4-BE49-F238E27FC236}">
                        <a16:creationId xmlns:a16="http://schemas.microsoft.com/office/drawing/2014/main" id="{87A84F3B-FA41-5B5D-3172-4EFEF464843E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7704059" y="4458797"/>
                    <a:ext cx="2878544" cy="1619181"/>
                  </a:xfrm>
                  <a:prstGeom prst="rect">
                    <a:avLst/>
                  </a:prstGeom>
                  <a:ln w="3175">
                    <a:solidFill>
                      <a:prstClr val="ltGray"/>
                    </a:solidFill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72" name="슬라이드 확대/축소 71">
                    <a:extLst>
                      <a:ext uri="{FF2B5EF4-FFF2-40B4-BE49-F238E27FC236}">
                        <a16:creationId xmlns:a16="http://schemas.microsoft.com/office/drawing/2014/main" id="{2CF5FFB1-1751-4A7E-7864-7ED96079B910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168947727"/>
                      </p:ext>
                    </p:extLst>
                  </p:nvPr>
                </p:nvGraphicFramePr>
                <p:xfrm>
                  <a:off x="10598797" y="4338255"/>
                  <a:ext cx="2650746" cy="1491045"/>
                </p:xfrm>
                <a:graphic>
                  <a:graphicData uri="http://schemas.microsoft.com/office/powerpoint/2016/slidezoom">
                    <pslz:sldZm>
                      <pslz:sldZmObj sldId="264" cId="0">
                        <pslz:zmPr id="{8421FA23-67E3-4E1C-BB01-65AF372930BE}" transitionDur="1000">
                          <p166:blipFill xmlns:p166="http://schemas.microsoft.com/office/powerpoint/2016/6/main">
                            <a:blip r:embed="rId26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2878544" cy="1619181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prstClr val="ltGray"/>
                              </a:solidFill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72" name="슬라이드 확대/축소 71">
                    <a:hlinkClick r:id="rId27" action="ppaction://hlinksldjump"/>
                    <a:extLst>
                      <a:ext uri="{FF2B5EF4-FFF2-40B4-BE49-F238E27FC236}">
                        <a16:creationId xmlns:a16="http://schemas.microsoft.com/office/drawing/2014/main" id="{2CF5FFB1-1751-4A7E-7864-7ED96079B91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0742372" y="4458797"/>
                    <a:ext cx="2878544" cy="1619181"/>
                  </a:xfrm>
                  <a:prstGeom prst="rect">
                    <a:avLst/>
                  </a:prstGeom>
                  <a:ln w="3175">
                    <a:solidFill>
                      <a:prstClr val="ltGray"/>
                    </a:solidFill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74" name="슬라이드 확대/축소 73">
                    <a:extLst>
                      <a:ext uri="{FF2B5EF4-FFF2-40B4-BE49-F238E27FC236}">
                        <a16:creationId xmlns:a16="http://schemas.microsoft.com/office/drawing/2014/main" id="{892A81F2-23DA-465D-46D1-E4D9E5404A73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088250674"/>
                      </p:ext>
                    </p:extLst>
                  </p:nvPr>
                </p:nvGraphicFramePr>
                <p:xfrm>
                  <a:off x="13396668" y="4338255"/>
                  <a:ext cx="2650746" cy="1491045"/>
                </p:xfrm>
                <a:graphic>
                  <a:graphicData uri="http://schemas.microsoft.com/office/powerpoint/2016/slidezoom">
                    <pslz:sldZm>
                      <pslz:sldZmObj sldId="265" cId="0">
                        <pslz:zmPr id="{136BADD2-43F5-4E46-B56A-38BB19699CD2}" transitionDur="1000">
                          <p166:blipFill xmlns:p166="http://schemas.microsoft.com/office/powerpoint/2016/6/main">
                            <a:blip r:embed="rId29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2878544" cy="1619181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prstClr val="ltGray"/>
                              </a:solidFill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74" name="슬라이드 확대/축소 73">
                    <a:hlinkClick r:id="rId30" action="ppaction://hlinksldjump"/>
                    <a:extLst>
                      <a:ext uri="{FF2B5EF4-FFF2-40B4-BE49-F238E27FC236}">
                        <a16:creationId xmlns:a16="http://schemas.microsoft.com/office/drawing/2014/main" id="{892A81F2-23DA-465D-46D1-E4D9E5404A73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3780685" y="4458797"/>
                    <a:ext cx="2878544" cy="1619181"/>
                  </a:xfrm>
                  <a:prstGeom prst="rect">
                    <a:avLst/>
                  </a:prstGeom>
                  <a:ln w="3175">
                    <a:solidFill>
                      <a:prstClr val="ltGray"/>
                    </a:solidFill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76" name="슬라이드 확대/축소 75">
                    <a:extLst>
                      <a:ext uri="{FF2B5EF4-FFF2-40B4-BE49-F238E27FC236}">
                        <a16:creationId xmlns:a16="http://schemas.microsoft.com/office/drawing/2014/main" id="{066BD2FC-9344-3891-017C-384CFB959204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223563416"/>
                      </p:ext>
                    </p:extLst>
                  </p:nvPr>
                </p:nvGraphicFramePr>
                <p:xfrm>
                  <a:off x="2226054" y="5905500"/>
                  <a:ext cx="2650746" cy="1491045"/>
                </p:xfrm>
                <a:graphic>
                  <a:graphicData uri="http://schemas.microsoft.com/office/powerpoint/2016/slidezoom">
                    <pslz:sldZm>
                      <pslz:sldZmObj sldId="266" cId="0">
                        <pslz:zmPr id="{859E5B78-2506-4C2E-A1DA-12E4664FDF70}" transitionDur="1000">
                          <p166:blipFill xmlns:p166="http://schemas.microsoft.com/office/powerpoint/2016/6/main">
                            <a:blip r:embed="rId32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2878544" cy="1619181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prstClr val="ltGray"/>
                              </a:solidFill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76" name="슬라이드 확대/축소 75">
                    <a:hlinkClick r:id="rId33" action="ppaction://hlinksldjump"/>
                    <a:extLst>
                      <a:ext uri="{FF2B5EF4-FFF2-40B4-BE49-F238E27FC236}">
                        <a16:creationId xmlns:a16="http://schemas.microsoft.com/office/drawing/2014/main" id="{066BD2FC-9344-3891-017C-384CFB959204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650100" y="6160727"/>
                    <a:ext cx="2878544" cy="1619181"/>
                  </a:xfrm>
                  <a:prstGeom prst="rect">
                    <a:avLst/>
                  </a:prstGeom>
                  <a:ln w="3175">
                    <a:solidFill>
                      <a:prstClr val="ltGray"/>
                    </a:solidFill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78" name="슬라이드 확대/축소 77">
                    <a:extLst>
                      <a:ext uri="{FF2B5EF4-FFF2-40B4-BE49-F238E27FC236}">
                        <a16:creationId xmlns:a16="http://schemas.microsoft.com/office/drawing/2014/main" id="{AF9FC433-B30E-9397-B2A9-FE07B617D561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95707602"/>
                      </p:ext>
                    </p:extLst>
                  </p:nvPr>
                </p:nvGraphicFramePr>
                <p:xfrm>
                  <a:off x="5019015" y="5905500"/>
                  <a:ext cx="2650746" cy="1491045"/>
                </p:xfrm>
                <a:graphic>
                  <a:graphicData uri="http://schemas.microsoft.com/office/powerpoint/2016/slidezoom">
                    <pslz:sldZm>
                      <pslz:sldZmObj sldId="267" cId="0">
                        <pslz:zmPr id="{54A47CB8-A209-4906-A3A4-A99942EE813B}" transitionDur="1000">
                          <p166:blipFill xmlns:p166="http://schemas.microsoft.com/office/powerpoint/2016/6/main">
                            <a:blip r:embed="rId35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2878544" cy="1619181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prstClr val="ltGray"/>
                              </a:solidFill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78" name="슬라이드 확대/축소 77">
                    <a:hlinkClick r:id="rId36" action="ppaction://hlinksldjump"/>
                    <a:extLst>
                      <a:ext uri="{FF2B5EF4-FFF2-40B4-BE49-F238E27FC236}">
                        <a16:creationId xmlns:a16="http://schemas.microsoft.com/office/drawing/2014/main" id="{AF9FC433-B30E-9397-B2A9-FE07B617D561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683080" y="6160727"/>
                    <a:ext cx="2878544" cy="1619181"/>
                  </a:xfrm>
                  <a:prstGeom prst="rect">
                    <a:avLst/>
                  </a:prstGeom>
                  <a:ln w="3175">
                    <a:solidFill>
                      <a:prstClr val="ltGray"/>
                    </a:solidFill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80" name="슬라이드 확대/축소 79">
                    <a:extLst>
                      <a:ext uri="{FF2B5EF4-FFF2-40B4-BE49-F238E27FC236}">
                        <a16:creationId xmlns:a16="http://schemas.microsoft.com/office/drawing/2014/main" id="{DE3C01EC-8D6C-D2FA-9591-F8066B629F0F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90080091"/>
                      </p:ext>
                    </p:extLst>
                  </p:nvPr>
                </p:nvGraphicFramePr>
                <p:xfrm>
                  <a:off x="7811977" y="5905500"/>
                  <a:ext cx="2650746" cy="1491045"/>
                </p:xfrm>
                <a:graphic>
                  <a:graphicData uri="http://schemas.microsoft.com/office/powerpoint/2016/slidezoom">
                    <pslz:sldZm>
                      <pslz:sldZmObj sldId="268" cId="0">
                        <pslz:zmPr id="{8EDBC297-57CB-4591-BFDD-D0CCB75BF00D}" transitionDur="1000">
                          <p166:blipFill xmlns:p166="http://schemas.microsoft.com/office/powerpoint/2016/6/main">
                            <a:blip r:embed="rId38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2878544" cy="1619181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prstClr val="ltGray"/>
                              </a:solidFill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80" name="슬라이드 확대/축소 79">
                    <a:hlinkClick r:id="rId39" action="ppaction://hlinksldjump"/>
                    <a:extLst>
                      <a:ext uri="{FF2B5EF4-FFF2-40B4-BE49-F238E27FC236}">
                        <a16:creationId xmlns:a16="http://schemas.microsoft.com/office/drawing/2014/main" id="{DE3C01EC-8D6C-D2FA-9591-F8066B629F0F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716061" y="6160727"/>
                    <a:ext cx="2878544" cy="1619181"/>
                  </a:xfrm>
                  <a:prstGeom prst="rect">
                    <a:avLst/>
                  </a:prstGeom>
                  <a:ln w="3175">
                    <a:solidFill>
                      <a:prstClr val="ltGray"/>
                    </a:solidFill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82" name="슬라이드 확대/축소 81">
                    <a:extLst>
                      <a:ext uri="{FF2B5EF4-FFF2-40B4-BE49-F238E27FC236}">
                        <a16:creationId xmlns:a16="http://schemas.microsoft.com/office/drawing/2014/main" id="{F08E42C8-6D7B-50FA-AC59-C8DDF8AE7F52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35620696"/>
                      </p:ext>
                    </p:extLst>
                  </p:nvPr>
                </p:nvGraphicFramePr>
                <p:xfrm>
                  <a:off x="10604939" y="5905500"/>
                  <a:ext cx="2650746" cy="1491045"/>
                </p:xfrm>
                <a:graphic>
                  <a:graphicData uri="http://schemas.microsoft.com/office/powerpoint/2016/slidezoom">
                    <pslz:sldZm>
                      <pslz:sldZmObj sldId="269" cId="0">
                        <pslz:zmPr id="{B73915EE-FB8D-4294-AF97-1DF747F23402}" transitionDur="1000">
                          <p166:blipFill xmlns:p166="http://schemas.microsoft.com/office/powerpoint/2016/6/main">
                            <a:blip r:embed="rId41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2878544" cy="1619181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prstClr val="ltGray"/>
                              </a:solidFill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82" name="슬라이드 확대/축소 81">
                    <a:hlinkClick r:id="rId42" action="ppaction://hlinksldjump"/>
                    <a:extLst>
                      <a:ext uri="{FF2B5EF4-FFF2-40B4-BE49-F238E27FC236}">
                        <a16:creationId xmlns:a16="http://schemas.microsoft.com/office/drawing/2014/main" id="{F08E42C8-6D7B-50FA-AC59-C8DDF8AE7F52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10749042" y="6160727"/>
                    <a:ext cx="2878544" cy="1619181"/>
                  </a:xfrm>
                  <a:prstGeom prst="rect">
                    <a:avLst/>
                  </a:prstGeom>
                  <a:ln w="3175">
                    <a:solidFill>
                      <a:prstClr val="ltGray"/>
                    </a:solidFill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84" name="슬라이드 확대/축소 83">
                    <a:extLst>
                      <a:ext uri="{FF2B5EF4-FFF2-40B4-BE49-F238E27FC236}">
                        <a16:creationId xmlns:a16="http://schemas.microsoft.com/office/drawing/2014/main" id="{2B8244C2-3E0B-C168-44FC-E94BF8235BF9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551478463"/>
                      </p:ext>
                    </p:extLst>
                  </p:nvPr>
                </p:nvGraphicFramePr>
                <p:xfrm>
                  <a:off x="13397900" y="5905500"/>
                  <a:ext cx="2650746" cy="1491045"/>
                </p:xfrm>
                <a:graphic>
                  <a:graphicData uri="http://schemas.microsoft.com/office/powerpoint/2016/slidezoom">
                    <pslz:sldZm>
                      <pslz:sldZmObj sldId="270" cId="0">
                        <pslz:zmPr id="{EDBADE8E-B7FE-4226-B674-90057DF665C2}" transitionDur="1000">
                          <p166:blipFill xmlns:p166="http://schemas.microsoft.com/office/powerpoint/2016/6/main">
                            <a:blip r:embed="rId44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2878544" cy="1619181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prstClr val="ltGray"/>
                              </a:solidFill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84" name="슬라이드 확대/축소 83">
                    <a:hlinkClick r:id="rId45" action="ppaction://hlinksldjump"/>
                    <a:extLst>
                      <a:ext uri="{FF2B5EF4-FFF2-40B4-BE49-F238E27FC236}">
                        <a16:creationId xmlns:a16="http://schemas.microsoft.com/office/drawing/2014/main" id="{2B8244C2-3E0B-C168-44FC-E94BF8235BF9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3782022" y="6160727"/>
                    <a:ext cx="2878544" cy="1619181"/>
                  </a:xfrm>
                  <a:prstGeom prst="rect">
                    <a:avLst/>
                  </a:prstGeom>
                  <a:ln w="3175">
                    <a:solidFill>
                      <a:prstClr val="ltGray"/>
                    </a:solidFill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86" name="슬라이드 확대/축소 85">
                    <a:extLst>
                      <a:ext uri="{FF2B5EF4-FFF2-40B4-BE49-F238E27FC236}">
                        <a16:creationId xmlns:a16="http://schemas.microsoft.com/office/drawing/2014/main" id="{E1792F92-2FAB-6D4B-B243-EF4A5364FF00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10556689"/>
                      </p:ext>
                    </p:extLst>
                  </p:nvPr>
                </p:nvGraphicFramePr>
                <p:xfrm>
                  <a:off x="2226054" y="7505700"/>
                  <a:ext cx="2650746" cy="1491045"/>
                </p:xfrm>
                <a:graphic>
                  <a:graphicData uri="http://schemas.microsoft.com/office/powerpoint/2016/slidezoom">
                    <pslz:sldZm>
                      <pslz:sldZmObj sldId="271" cId="0">
                        <pslz:zmPr id="{366BAC0D-994E-4C1A-AF50-EFFB2840B90B}" transitionDur="1000">
                          <p166:blipFill xmlns:p166="http://schemas.microsoft.com/office/powerpoint/2016/6/main">
                            <a:blip r:embed="rId47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2878544" cy="1619181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prstClr val="ltGray"/>
                              </a:solidFill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86" name="슬라이드 확대/축소 85">
                    <a:hlinkClick r:id="rId48" action="ppaction://hlinksldjump"/>
                    <a:extLst>
                      <a:ext uri="{FF2B5EF4-FFF2-40B4-BE49-F238E27FC236}">
                        <a16:creationId xmlns:a16="http://schemas.microsoft.com/office/drawing/2014/main" id="{E1792F92-2FAB-6D4B-B243-EF4A5364FF0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1650100" y="7898444"/>
                    <a:ext cx="2878544" cy="1619181"/>
                  </a:xfrm>
                  <a:prstGeom prst="rect">
                    <a:avLst/>
                  </a:prstGeom>
                  <a:ln w="3175">
                    <a:solidFill>
                      <a:prstClr val="ltGray"/>
                    </a:solidFill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88" name="슬라이드 확대/축소 87">
                    <a:extLst>
                      <a:ext uri="{FF2B5EF4-FFF2-40B4-BE49-F238E27FC236}">
                        <a16:creationId xmlns:a16="http://schemas.microsoft.com/office/drawing/2014/main" id="{6D12DE78-08CE-38FE-71B8-23EFC8666807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840249008"/>
                      </p:ext>
                    </p:extLst>
                  </p:nvPr>
                </p:nvGraphicFramePr>
                <p:xfrm>
                  <a:off x="5018399" y="7505700"/>
                  <a:ext cx="2650746" cy="1491045"/>
                </p:xfrm>
                <a:graphic>
                  <a:graphicData uri="http://schemas.microsoft.com/office/powerpoint/2016/slidezoom">
                    <pslz:sldZm>
                      <pslz:sldZmObj sldId="272" cId="0">
                        <pslz:zmPr id="{86D4658B-C3B3-4CEF-8C39-5FC185EDB708}" transitionDur="1000">
                          <p166:blipFill xmlns:p166="http://schemas.microsoft.com/office/powerpoint/2016/6/main">
                            <a:blip r:embed="rId50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2878544" cy="1619181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prstClr val="ltGray"/>
                              </a:solidFill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88" name="슬라이드 확대/축소 87">
                    <a:hlinkClick r:id="rId51" action="ppaction://hlinksldjump"/>
                    <a:extLst>
                      <a:ext uri="{FF2B5EF4-FFF2-40B4-BE49-F238E27FC236}">
                        <a16:creationId xmlns:a16="http://schemas.microsoft.com/office/drawing/2014/main" id="{6D12DE78-08CE-38FE-71B8-23EFC8666807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4682411" y="7898444"/>
                    <a:ext cx="2878544" cy="1619181"/>
                  </a:xfrm>
                  <a:prstGeom prst="rect">
                    <a:avLst/>
                  </a:prstGeom>
                  <a:ln w="3175">
                    <a:solidFill>
                      <a:prstClr val="ltGray"/>
                    </a:solidFill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90" name="슬라이드 확대/축소 89">
                    <a:extLst>
                      <a:ext uri="{FF2B5EF4-FFF2-40B4-BE49-F238E27FC236}">
                        <a16:creationId xmlns:a16="http://schemas.microsoft.com/office/drawing/2014/main" id="{6100D79F-19C4-A876-736D-717F1761F141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490490976"/>
                      </p:ext>
                    </p:extLst>
                  </p:nvPr>
                </p:nvGraphicFramePr>
                <p:xfrm>
                  <a:off x="7810745" y="7505700"/>
                  <a:ext cx="2650746" cy="1491045"/>
                </p:xfrm>
                <a:graphic>
                  <a:graphicData uri="http://schemas.microsoft.com/office/powerpoint/2016/slidezoom">
                    <pslz:sldZm>
                      <pslz:sldZmObj sldId="273" cId="0">
                        <pslz:zmPr id="{8392EB39-1BF2-4638-BBA4-7A58059FFB8C}" transitionDur="1000">
                          <p166:blipFill xmlns:p166="http://schemas.microsoft.com/office/powerpoint/2016/6/main">
                            <a:blip r:embed="rId53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2878544" cy="1619181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prstClr val="ltGray"/>
                              </a:solidFill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90" name="슬라이드 확대/축소 89">
                    <a:hlinkClick r:id="rId54" action="ppaction://hlinksldjump"/>
                    <a:extLst>
                      <a:ext uri="{FF2B5EF4-FFF2-40B4-BE49-F238E27FC236}">
                        <a16:creationId xmlns:a16="http://schemas.microsoft.com/office/drawing/2014/main" id="{6100D79F-19C4-A876-736D-717F1761F141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7714723" y="7898444"/>
                    <a:ext cx="2878544" cy="1619181"/>
                  </a:xfrm>
                  <a:prstGeom prst="rect">
                    <a:avLst/>
                  </a:prstGeom>
                  <a:ln w="3175">
                    <a:solidFill>
                      <a:prstClr val="ltGray"/>
                    </a:solidFill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92" name="슬라이드 확대/축소 91">
                    <a:extLst>
                      <a:ext uri="{FF2B5EF4-FFF2-40B4-BE49-F238E27FC236}">
                        <a16:creationId xmlns:a16="http://schemas.microsoft.com/office/drawing/2014/main" id="{B0DE654C-89ED-0047-DF2E-F4980B0D4042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593764719"/>
                      </p:ext>
                    </p:extLst>
                  </p:nvPr>
                </p:nvGraphicFramePr>
                <p:xfrm>
                  <a:off x="10603091" y="7505700"/>
                  <a:ext cx="2650746" cy="1491045"/>
                </p:xfrm>
                <a:graphic>
                  <a:graphicData uri="http://schemas.microsoft.com/office/powerpoint/2016/slidezoom">
                    <pslz:sldZm>
                      <pslz:sldZmObj sldId="274" cId="0">
                        <pslz:zmPr id="{D7E93040-1426-4C89-862A-15B2122B1575}" transitionDur="1000">
                          <p166:blipFill xmlns:p166="http://schemas.microsoft.com/office/powerpoint/2016/6/main">
                            <a:blip r:embed="rId56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2878544" cy="1619181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prstClr val="ltGray"/>
                              </a:solidFill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92" name="슬라이드 확대/축소 91">
                    <a:hlinkClick r:id="rId57" action="ppaction://hlinksldjump"/>
                    <a:extLst>
                      <a:ext uri="{FF2B5EF4-FFF2-40B4-BE49-F238E27FC236}">
                        <a16:creationId xmlns:a16="http://schemas.microsoft.com/office/drawing/2014/main" id="{B0DE654C-89ED-0047-DF2E-F4980B0D4042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10747035" y="7898444"/>
                    <a:ext cx="2878544" cy="1619181"/>
                  </a:xfrm>
                  <a:prstGeom prst="rect">
                    <a:avLst/>
                  </a:prstGeom>
                  <a:ln w="3175">
                    <a:solidFill>
                      <a:prstClr val="ltGray"/>
                    </a:solidFill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94" name="슬라이드 확대/축소 93">
                    <a:extLst>
                      <a:ext uri="{FF2B5EF4-FFF2-40B4-BE49-F238E27FC236}">
                        <a16:creationId xmlns:a16="http://schemas.microsoft.com/office/drawing/2014/main" id="{92CBB322-41B8-1CAE-1496-F9765199F7DE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40031492"/>
                      </p:ext>
                    </p:extLst>
                  </p:nvPr>
                </p:nvGraphicFramePr>
                <p:xfrm>
                  <a:off x="13395436" y="7505700"/>
                  <a:ext cx="2650746" cy="1491045"/>
                </p:xfrm>
                <a:graphic>
                  <a:graphicData uri="http://schemas.microsoft.com/office/powerpoint/2016/slidezoom">
                    <pslz:sldZm>
                      <pslz:sldZmObj sldId="276" cId="0">
                        <pslz:zmPr id="{74AF4F5B-7BBC-4B7D-B0C6-5B0F9EB99C8D}" transitionDur="1000">
                          <p166:blipFill xmlns:p166="http://schemas.microsoft.com/office/powerpoint/2016/6/main">
                            <a:blip r:embed="rId59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2878544" cy="1619181"/>
                            </a:xfrm>
                            <a:prstGeom prst="rect">
                              <a:avLst/>
                            </a:prstGeom>
                            <a:ln w="3175">
                              <a:solidFill>
                                <a:prstClr val="ltGray"/>
                              </a:solidFill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94" name="슬라이드 확대/축소 93">
                    <a:hlinkClick r:id="rId60" action="ppaction://hlinksldjump"/>
                    <a:extLst>
                      <a:ext uri="{FF2B5EF4-FFF2-40B4-BE49-F238E27FC236}">
                        <a16:creationId xmlns:a16="http://schemas.microsoft.com/office/drawing/2014/main" id="{92CBB322-41B8-1CAE-1496-F9765199F7DE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13779347" y="7898444"/>
                    <a:ext cx="2878544" cy="1619181"/>
                  </a:xfrm>
                  <a:prstGeom prst="rect">
                    <a:avLst/>
                  </a:prstGeom>
                  <a:ln w="3175">
                    <a:solidFill>
                      <a:prstClr val="ltGray"/>
                    </a:solidFill>
                  </a:ln>
                </p:spPr>
              </p:pic>
            </mc:Fallback>
          </mc:AlternateContent>
        </p:grpSp>
      </p:grpSp>
      <p:grpSp>
        <p:nvGrpSpPr>
          <p:cNvPr id="96" name="Group 7">
            <a:extLst>
              <a:ext uri="{FF2B5EF4-FFF2-40B4-BE49-F238E27FC236}">
                <a16:creationId xmlns:a16="http://schemas.microsoft.com/office/drawing/2014/main" id="{5384EA43-34A2-FE54-5182-9A2701910BD6}"/>
              </a:ext>
            </a:extLst>
          </p:cNvPr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5F419637-58E2-CC33-35AD-69FB6386F06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8" name="TextBox 9">
              <a:extLst>
                <a:ext uri="{FF2B5EF4-FFF2-40B4-BE49-F238E27FC236}">
                  <a16:creationId xmlns:a16="http://schemas.microsoft.com/office/drawing/2014/main" id="{788A1151-A163-B579-31C6-7FEA1834B740}"/>
                </a:ext>
              </a:extLst>
            </p:cNvPr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3740" y="8037559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95847" y="7423337"/>
            <a:ext cx="2863663" cy="286366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716351" y="1942816"/>
            <a:ext cx="3432702" cy="34327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>
            <a:off x="8796734" y="4453276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5809723" y="6603796"/>
            <a:ext cx="1449577" cy="1433763"/>
          </a:xfrm>
          <a:custGeom>
            <a:avLst/>
            <a:gdLst/>
            <a:ahLst/>
            <a:cxnLst/>
            <a:rect l="l" t="t" r="r" b="b"/>
            <a:pathLst>
              <a:path w="1449577" h="1433763">
                <a:moveTo>
                  <a:pt x="0" y="0"/>
                </a:moveTo>
                <a:lnTo>
                  <a:pt x="1449577" y="0"/>
                </a:lnTo>
                <a:lnTo>
                  <a:pt x="1449577" y="1433763"/>
                </a:lnTo>
                <a:lnTo>
                  <a:pt x="0" y="1433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2860922" y="4739848"/>
            <a:ext cx="12566156" cy="1612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73"/>
              </a:lnSpc>
            </a:pPr>
            <a:r>
              <a:rPr lang="en-US" sz="1038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감사합니다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Database Project Lab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Date. 2025.04.09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90350" y="3602017"/>
            <a:ext cx="8707299" cy="4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71"/>
              </a:lnSpc>
              <a:spcBef>
                <a:spcPct val="0"/>
              </a:spcBef>
            </a:pPr>
            <a:r>
              <a:rPr lang="en-US" sz="2837">
                <a:solidFill>
                  <a:srgbClr val="0B1544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  <p:sp>
        <p:nvSpPr>
          <p:cNvPr id="18" name="AutoShape 18"/>
          <p:cNvSpPr/>
          <p:nvPr/>
        </p:nvSpPr>
        <p:spPr>
          <a:xfrm>
            <a:off x="5014995" y="9643826"/>
            <a:ext cx="0" cy="249374"/>
          </a:xfrm>
          <a:prstGeom prst="line">
            <a:avLst/>
          </a:prstGeom>
          <a:ln w="19050" cap="flat">
            <a:solidFill>
              <a:srgbClr val="FBFD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7535236" y="9643826"/>
            <a:ext cx="0" cy="249374"/>
          </a:xfrm>
          <a:prstGeom prst="line">
            <a:avLst/>
          </a:prstGeom>
          <a:ln w="19050" cap="flat">
            <a:solidFill>
              <a:srgbClr val="FBFD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>
            <a:off x="10030122" y="9643826"/>
            <a:ext cx="0" cy="249374"/>
          </a:xfrm>
          <a:prstGeom prst="line">
            <a:avLst/>
          </a:prstGeom>
          <a:ln w="19050" cap="flat">
            <a:solidFill>
              <a:srgbClr val="FBFD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0449222" y="9557701"/>
            <a:ext cx="3124616" cy="382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팀원 임성민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396423" y="9557701"/>
            <a:ext cx="1939926" cy="382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팀장 김태랑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79702" y="9557701"/>
            <a:ext cx="2026166" cy="382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팀원 고다은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13144" y="9557644"/>
            <a:ext cx="1939926" cy="382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BFD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팀 고임김둘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2525672" y="9643769"/>
            <a:ext cx="0" cy="249374"/>
          </a:xfrm>
          <a:prstGeom prst="line">
            <a:avLst/>
          </a:prstGeom>
          <a:ln w="19050" cap="flat">
            <a:solidFill>
              <a:srgbClr val="FBFD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12944772" y="9557644"/>
            <a:ext cx="3124616" cy="382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팀원 김서현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283740" y="8037559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8796734" y="2146232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3684166" y="2570094"/>
            <a:ext cx="10919668" cy="7107883"/>
            <a:chOff x="0" y="0"/>
            <a:chExt cx="14559558" cy="947717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4559558" cy="9477177"/>
              <a:chOff x="0" y="0"/>
              <a:chExt cx="1990986" cy="129598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90986" cy="1295982"/>
              </a:xfrm>
              <a:custGeom>
                <a:avLst/>
                <a:gdLst/>
                <a:ahLst/>
                <a:cxnLst/>
                <a:rect l="l" t="t" r="r" b="b"/>
                <a:pathLst>
                  <a:path w="1990986" h="1295982">
                    <a:moveTo>
                      <a:pt x="0" y="0"/>
                    </a:moveTo>
                    <a:lnTo>
                      <a:pt x="1990986" y="0"/>
                    </a:lnTo>
                    <a:lnTo>
                      <a:pt x="1990986" y="1295982"/>
                    </a:lnTo>
                    <a:lnTo>
                      <a:pt x="0" y="1295982"/>
                    </a:lnTo>
                    <a:close/>
                  </a:path>
                </a:pathLst>
              </a:custGeom>
              <a:solidFill>
                <a:srgbClr val="19319D">
                  <a:alpha val="980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1990986" cy="1343607"/>
              </a:xfrm>
              <a:prstGeom prst="rect">
                <a:avLst/>
              </a:prstGeom>
            </p:spPr>
            <p:txBody>
              <a:bodyPr lIns="73380" tIns="73380" rIns="73380" bIns="7338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234508" y="176776"/>
              <a:ext cx="14090542" cy="9123626"/>
            </a:xfrm>
            <a:custGeom>
              <a:avLst/>
              <a:gdLst/>
              <a:ahLst/>
              <a:cxnLst/>
              <a:rect l="l" t="t" r="r" b="b"/>
              <a:pathLst>
                <a:path w="14090542" h="9123626">
                  <a:moveTo>
                    <a:pt x="0" y="0"/>
                  </a:moveTo>
                  <a:lnTo>
                    <a:pt x="14090542" y="0"/>
                  </a:lnTo>
                  <a:lnTo>
                    <a:pt x="14090542" y="9123625"/>
                  </a:lnTo>
                  <a:lnTo>
                    <a:pt x="0" y="9123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Database Project Lab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50708" y="1384831"/>
            <a:ext cx="6186585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1차 ER 모델 (수정 전)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283740" y="8037559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8796734" y="2146232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4738643" y="2337362"/>
            <a:ext cx="8810713" cy="7831287"/>
            <a:chOff x="0" y="0"/>
            <a:chExt cx="11747618" cy="1044171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1747618" cy="10441716"/>
              <a:chOff x="0" y="0"/>
              <a:chExt cx="1059507" cy="94172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059507" cy="941728"/>
              </a:xfrm>
              <a:custGeom>
                <a:avLst/>
                <a:gdLst/>
                <a:ahLst/>
                <a:cxnLst/>
                <a:rect l="l" t="t" r="r" b="b"/>
                <a:pathLst>
                  <a:path w="1059507" h="941728">
                    <a:moveTo>
                      <a:pt x="0" y="0"/>
                    </a:moveTo>
                    <a:lnTo>
                      <a:pt x="1059507" y="0"/>
                    </a:lnTo>
                    <a:lnTo>
                      <a:pt x="1059507" y="941728"/>
                    </a:lnTo>
                    <a:lnTo>
                      <a:pt x="0" y="941728"/>
                    </a:lnTo>
                    <a:close/>
                  </a:path>
                </a:pathLst>
              </a:custGeom>
              <a:solidFill>
                <a:srgbClr val="19319D">
                  <a:alpha val="980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1059507" cy="989353"/>
              </a:xfrm>
              <a:prstGeom prst="rect">
                <a:avLst/>
              </a:prstGeom>
            </p:spPr>
            <p:txBody>
              <a:bodyPr lIns="109985" tIns="109985" rIns="109985" bIns="109985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165075" y="182900"/>
              <a:ext cx="11417468" cy="10075915"/>
            </a:xfrm>
            <a:custGeom>
              <a:avLst/>
              <a:gdLst/>
              <a:ahLst/>
              <a:cxnLst/>
              <a:rect l="l" t="t" r="r" b="b"/>
              <a:pathLst>
                <a:path w="11417468" h="10075915">
                  <a:moveTo>
                    <a:pt x="0" y="0"/>
                  </a:moveTo>
                  <a:lnTo>
                    <a:pt x="11417468" y="0"/>
                  </a:lnTo>
                  <a:lnTo>
                    <a:pt x="11417468" y="10075916"/>
                  </a:lnTo>
                  <a:lnTo>
                    <a:pt x="0" y="100759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Database Project Lab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11528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50708" y="1384831"/>
            <a:ext cx="6186585" cy="44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2차 ER 모델 (수정 후)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4DC4360-F198-03A7-ED1A-08A9CF9EE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449" y="2474537"/>
            <a:ext cx="8563101" cy="75569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283740" y="8037559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Database Project Lab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05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261367" y="4655139"/>
            <a:ext cx="3769284" cy="1509447"/>
            <a:chOff x="0" y="0"/>
            <a:chExt cx="5025712" cy="2012596"/>
          </a:xfrm>
        </p:grpSpPr>
        <p:sp>
          <p:nvSpPr>
            <p:cNvPr id="13" name="AutoShape 13"/>
            <p:cNvSpPr/>
            <p:nvPr/>
          </p:nvSpPr>
          <p:spPr>
            <a:xfrm flipV="1">
              <a:off x="0" y="739125"/>
              <a:ext cx="502571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5025712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데이터베이스 생성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86945"/>
              <a:ext cx="5025712" cy="1025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CREATE DATABASE MovieDB;</a:t>
              </a:r>
            </a:p>
            <a:p>
              <a:pPr algn="just">
                <a:lnSpc>
                  <a:spcPts val="3213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USE MovieDB;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623106" y="3947203"/>
            <a:ext cx="7310956" cy="2906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5"/>
              </a:lnSpc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MYSQL DB </a:t>
            </a:r>
          </a:p>
          <a:p>
            <a:pPr algn="ctr">
              <a:lnSpc>
                <a:spcPts val="7055"/>
              </a:lnSpc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스키마 모델 및 </a:t>
            </a:r>
          </a:p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예제 데이터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283740" y="8037559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948270" y="1533135"/>
            <a:ext cx="8391461" cy="111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CUSTOMER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Database Project Lab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06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210966" y="4402146"/>
            <a:ext cx="3356337" cy="987240"/>
            <a:chOff x="0" y="0"/>
            <a:chExt cx="4475116" cy="1316320"/>
          </a:xfrm>
        </p:grpSpPr>
        <p:sp>
          <p:nvSpPr>
            <p:cNvPr id="14" name="AutoShape 14"/>
            <p:cNvSpPr/>
            <p:nvPr/>
          </p:nvSpPr>
          <p:spPr>
            <a:xfrm>
              <a:off x="1774537" y="1297270"/>
              <a:ext cx="92604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4475116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72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SCHEMA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410200" y="2641270"/>
            <a:ext cx="11430714" cy="4474107"/>
            <a:chOff x="0" y="-530752"/>
            <a:chExt cx="14012975" cy="5965477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-530752"/>
              <a:ext cx="14012975" cy="5481238"/>
              <a:chOff x="0" y="-47625"/>
              <a:chExt cx="1257402" cy="49183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57402" cy="444213"/>
              </a:xfrm>
              <a:custGeom>
                <a:avLst/>
                <a:gdLst/>
                <a:ahLst/>
                <a:cxnLst/>
                <a:rect l="l" t="t" r="r" b="b"/>
                <a:pathLst>
                  <a:path w="1257402" h="444213">
                    <a:moveTo>
                      <a:pt x="0" y="0"/>
                    </a:moveTo>
                    <a:lnTo>
                      <a:pt x="1257402" y="0"/>
                    </a:lnTo>
                    <a:lnTo>
                      <a:pt x="1257402" y="444213"/>
                    </a:lnTo>
                    <a:lnTo>
                      <a:pt x="0" y="444213"/>
                    </a:lnTo>
                    <a:close/>
                  </a:path>
                </a:pathLst>
              </a:custGeom>
              <a:solidFill>
                <a:srgbClr val="19319D">
                  <a:alpha val="980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1257402" cy="4918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20869" y="168923"/>
              <a:ext cx="13371235" cy="5265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CREATE TABLE </a:t>
              </a:r>
              <a:r>
                <a:rPr lang="en-US" sz="2000" b="1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Customer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(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000" b="1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customer_id</a:t>
              </a:r>
              <a:r>
                <a:rPr lang="en-US" sz="2000" b="1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VARCHAR(20),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2000" b="1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</a:t>
              </a:r>
              <a:r>
                <a:rPr lang="en-US" sz="2000" b="1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customer_tier</a:t>
              </a:r>
              <a:r>
                <a:rPr lang="en-US" sz="2000" b="1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ENUM('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Unrank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'Bronze', 'Silver', 'Gold') DEFAULT '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Unrank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 NOT NULL,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b="1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000" b="1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customer_phone</a:t>
              </a:r>
              <a:r>
                <a:rPr lang="en-US" sz="2000" b="1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VARCHAR(20) CHECK (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customer_phone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REGEXP '^[0-9-]+$')  NOT NULL UNIQUE,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000" b="1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customer_name</a:t>
              </a:r>
              <a:r>
                <a:rPr lang="en-US" sz="2000" b="1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VARCHAR(45),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b="1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000" b="1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customer_gender</a:t>
              </a:r>
              <a:r>
                <a:rPr lang="en-US" sz="2000" b="1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ENUM('Male', 'Female'),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000" b="1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customer_birth</a:t>
              </a:r>
              <a:r>
                <a:rPr lang="en-US" sz="2000" b="1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DATE,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PRIMARY KEY (</a:t>
              </a:r>
              <a:r>
                <a:rPr lang="en-US" sz="2000" b="1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customer_id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</a:t>
              </a:r>
            </a:p>
            <a:p>
              <a:pPr algn="just">
                <a:lnSpc>
                  <a:spcPts val="306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);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720697" y="7989142"/>
            <a:ext cx="3356337" cy="987240"/>
            <a:chOff x="0" y="0"/>
            <a:chExt cx="4475116" cy="1316320"/>
          </a:xfrm>
        </p:grpSpPr>
        <p:sp>
          <p:nvSpPr>
            <p:cNvPr id="22" name="AutoShape 22"/>
            <p:cNvSpPr/>
            <p:nvPr/>
          </p:nvSpPr>
          <p:spPr>
            <a:xfrm>
              <a:off x="1774537" y="1297270"/>
              <a:ext cx="92604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4475116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DATA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210966" y="7159132"/>
            <a:ext cx="10509731" cy="2569865"/>
            <a:chOff x="0" y="0"/>
            <a:chExt cx="14012975" cy="342648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4012975" cy="3426486"/>
              <a:chOff x="0" y="0"/>
              <a:chExt cx="1257402" cy="30746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257402" cy="307463"/>
              </a:xfrm>
              <a:custGeom>
                <a:avLst/>
                <a:gdLst/>
                <a:ahLst/>
                <a:cxnLst/>
                <a:rect l="l" t="t" r="r" b="b"/>
                <a:pathLst>
                  <a:path w="1257402" h="307463">
                    <a:moveTo>
                      <a:pt x="0" y="0"/>
                    </a:moveTo>
                    <a:lnTo>
                      <a:pt x="1257402" y="0"/>
                    </a:lnTo>
                    <a:lnTo>
                      <a:pt x="1257402" y="307463"/>
                    </a:lnTo>
                    <a:lnTo>
                      <a:pt x="0" y="307463"/>
                    </a:lnTo>
                    <a:close/>
                  </a:path>
                </a:pathLst>
              </a:custGeom>
              <a:solidFill>
                <a:srgbClr val="19319D">
                  <a:alpha val="980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1257402" cy="3550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20869" y="168923"/>
              <a:ext cx="13371235" cy="3145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60"/>
                </a:lnSpc>
              </a:pPr>
              <a:r>
                <a:rPr lang="en-US" sz="2000" b="1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INSERT INTO Customer VALUES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('user001', 'Silver', '010-1111-1111', '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김태랑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'Male', '2004-04-15'),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('user002', 'Gold', '010-2222-2222', '김서현', 'Female', '2003-05-03'),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('user003', 'Bronze', '010-3333-3333', '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임성민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'Male', '2005-04-09'),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('user004', '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Unrank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'010-4444-4444', '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고다은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’, NULL, '1999-07-07'),</a:t>
              </a:r>
            </a:p>
            <a:p>
              <a:pPr algn="just">
                <a:lnSpc>
                  <a:spcPts val="306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('user005', 'Silver', '010-5555-5555', '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임성민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'Male', '2006-04-09’);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283740" y="8037559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Database Project Lab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07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72461" y="3891523"/>
            <a:ext cx="7871539" cy="4670115"/>
            <a:chOff x="0" y="-85725"/>
            <a:chExt cx="10495385" cy="6226820"/>
          </a:xfrm>
        </p:grpSpPr>
        <p:sp>
          <p:nvSpPr>
            <p:cNvPr id="13" name="AutoShape 13"/>
            <p:cNvSpPr/>
            <p:nvPr/>
          </p:nvSpPr>
          <p:spPr>
            <a:xfrm flipV="1">
              <a:off x="0" y="853425"/>
              <a:ext cx="502571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5025712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SCHEMA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250867"/>
              <a:ext cx="10495385" cy="48902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13"/>
                </a:lnSpc>
              </a:pP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CREATE TABLE Pay (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pay_bank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VARCHAR(45),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pay_cardnum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VARCHAR(20),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pay_cvc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CHAR(3),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pay_date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CHAR(5)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customer_id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VARCHAR(20),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PRIMARY KEY (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pay_bank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, 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pay_cardnum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, 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customer_id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FOREIGN KEY (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customer_id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 REFERENCES Customer(</a:t>
              </a:r>
              <a:r>
                <a:rPr lang="en-US" sz="21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customer_id</a:t>
              </a: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</a:t>
              </a:r>
            </a:p>
            <a:p>
              <a:pPr algn="just">
                <a:lnSpc>
                  <a:spcPts val="3213"/>
                </a:lnSpc>
                <a:spcBef>
                  <a:spcPct val="0"/>
                </a:spcBef>
              </a:pPr>
              <a:r>
                <a:rPr 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);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387761" y="3891523"/>
            <a:ext cx="7871539" cy="3439008"/>
            <a:chOff x="0" y="-85725"/>
            <a:chExt cx="10495385" cy="4585343"/>
          </a:xfrm>
        </p:grpSpPr>
        <p:sp>
          <p:nvSpPr>
            <p:cNvPr id="17" name="AutoShape 17"/>
            <p:cNvSpPr/>
            <p:nvPr/>
          </p:nvSpPr>
          <p:spPr>
            <a:xfrm flipV="1">
              <a:off x="0" y="853425"/>
              <a:ext cx="502571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5025712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DATA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250867"/>
              <a:ext cx="10495385" cy="3248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13"/>
                </a:lnSpc>
              </a:pP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INSERT INTO Pay VALUES</a:t>
              </a:r>
            </a:p>
            <a:p>
              <a:pPr algn="just">
                <a:lnSpc>
                  <a:spcPts val="3213"/>
                </a:lnSpc>
              </a:pP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('KB</a:t>
              </a:r>
              <a:r>
                <a:rPr lang="ko-KR" alt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국민</a:t>
              </a: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'1234567812345678', NULL, NULL, 'user001'),</a:t>
              </a:r>
            </a:p>
            <a:p>
              <a:pPr algn="just">
                <a:lnSpc>
                  <a:spcPts val="3213"/>
                </a:lnSpc>
              </a:pP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</a:t>
              </a:r>
              <a:r>
                <a:rPr lang="ko-KR" alt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신한</a:t>
              </a: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'9876543210987654', '456', ’12/25', 'user002'),</a:t>
              </a:r>
            </a:p>
            <a:p>
              <a:pPr algn="just">
                <a:lnSpc>
                  <a:spcPts val="3213"/>
                </a:lnSpc>
              </a:pP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</a:t>
              </a:r>
              <a:r>
                <a:rPr lang="ko-KR" alt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우리</a:t>
              </a: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'4567890123456789', '789', ‘01/26', 'user003'),</a:t>
              </a:r>
            </a:p>
            <a:p>
              <a:pPr algn="just">
                <a:lnSpc>
                  <a:spcPts val="3213"/>
                </a:lnSpc>
              </a:pP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</a:t>
              </a:r>
              <a:r>
                <a:rPr lang="ko-KR" alt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카카오</a:t>
              </a: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'5555444433332222', NULL, NULL, 'user002'),</a:t>
              </a:r>
            </a:p>
            <a:p>
              <a:pPr algn="just">
                <a:lnSpc>
                  <a:spcPts val="3213"/>
                </a:lnSpc>
              </a:pP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('NH</a:t>
              </a:r>
              <a:r>
                <a:rPr lang="ko-KR" altLang="en-US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농협</a:t>
              </a:r>
              <a:r>
                <a:rPr lang="en-US" altLang="ko-KR" sz="21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', '1111222233334444', '321', ’07/29', 'user005');</a:t>
              </a:r>
              <a:endParaRPr 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948270" y="1533135"/>
            <a:ext cx="8391461" cy="111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PAY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283740" y="8037559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948270" y="1533135"/>
            <a:ext cx="8391461" cy="111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THEATER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Database Project Lab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08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210966" y="4097336"/>
            <a:ext cx="3356337" cy="987240"/>
            <a:chOff x="0" y="0"/>
            <a:chExt cx="4475116" cy="1316320"/>
          </a:xfrm>
        </p:grpSpPr>
        <p:sp>
          <p:nvSpPr>
            <p:cNvPr id="14" name="AutoShape 14"/>
            <p:cNvSpPr/>
            <p:nvPr/>
          </p:nvSpPr>
          <p:spPr>
            <a:xfrm>
              <a:off x="1774537" y="1297270"/>
              <a:ext cx="92604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4475116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SCHEMA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410200" y="3306023"/>
            <a:ext cx="10891897" cy="2883409"/>
            <a:chOff x="0" y="0"/>
            <a:chExt cx="14012975" cy="3844545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4012975" cy="3426486"/>
              <a:chOff x="0" y="0"/>
              <a:chExt cx="1257402" cy="30746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57402" cy="307463"/>
              </a:xfrm>
              <a:custGeom>
                <a:avLst/>
                <a:gdLst/>
                <a:ahLst/>
                <a:cxnLst/>
                <a:rect l="l" t="t" r="r" b="b"/>
                <a:pathLst>
                  <a:path w="1257402" h="307463">
                    <a:moveTo>
                      <a:pt x="0" y="0"/>
                    </a:moveTo>
                    <a:lnTo>
                      <a:pt x="1257402" y="0"/>
                    </a:lnTo>
                    <a:lnTo>
                      <a:pt x="1257402" y="307463"/>
                    </a:lnTo>
                    <a:lnTo>
                      <a:pt x="0" y="307463"/>
                    </a:lnTo>
                    <a:close/>
                  </a:path>
                </a:pathLst>
              </a:custGeom>
              <a:solidFill>
                <a:srgbClr val="19319D">
                  <a:alpha val="980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1257402" cy="3550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20869" y="168923"/>
              <a:ext cx="13371235" cy="3675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CREATE TABLE Theater (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theater_name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VARCHAR(20) NOT NULL,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theater_managername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VARCHAR(45) NOT NULL,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theater_phone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VARCHAR(45) CHECK (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theater_phone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REGEXP '^[0-9-]+$') NOT NULL UNIQUE,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PRIMARY KEY (</a:t>
              </a:r>
              <a:r>
                <a:rPr lang="en-US" sz="2000" dirty="0" err="1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theater_name</a:t>
              </a: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</a:t>
              </a:r>
            </a:p>
            <a:p>
              <a:pPr algn="just">
                <a:lnSpc>
                  <a:spcPts val="306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);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720697" y="7573112"/>
            <a:ext cx="3356337" cy="987240"/>
            <a:chOff x="0" y="0"/>
            <a:chExt cx="4475116" cy="1316320"/>
          </a:xfrm>
        </p:grpSpPr>
        <p:sp>
          <p:nvSpPr>
            <p:cNvPr id="22" name="AutoShape 22"/>
            <p:cNvSpPr/>
            <p:nvPr/>
          </p:nvSpPr>
          <p:spPr>
            <a:xfrm>
              <a:off x="1774537" y="1297270"/>
              <a:ext cx="92604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4475116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DATA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210966" y="6743102"/>
            <a:ext cx="10509731" cy="2569865"/>
            <a:chOff x="0" y="0"/>
            <a:chExt cx="14012975" cy="342648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4012975" cy="3426486"/>
              <a:chOff x="0" y="0"/>
              <a:chExt cx="1257402" cy="30746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257402" cy="307463"/>
              </a:xfrm>
              <a:custGeom>
                <a:avLst/>
                <a:gdLst/>
                <a:ahLst/>
                <a:cxnLst/>
                <a:rect l="l" t="t" r="r" b="b"/>
                <a:pathLst>
                  <a:path w="1257402" h="307463">
                    <a:moveTo>
                      <a:pt x="0" y="0"/>
                    </a:moveTo>
                    <a:lnTo>
                      <a:pt x="1257402" y="0"/>
                    </a:lnTo>
                    <a:lnTo>
                      <a:pt x="1257402" y="307463"/>
                    </a:lnTo>
                    <a:lnTo>
                      <a:pt x="0" y="307463"/>
                    </a:lnTo>
                    <a:close/>
                  </a:path>
                </a:pathLst>
              </a:custGeom>
              <a:solidFill>
                <a:srgbClr val="19319D">
                  <a:alpha val="980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1257402" cy="3550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20870" y="168923"/>
              <a:ext cx="13371235" cy="3012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INSERT INTO Theater VALUES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('CGV평광', '이민호', '02-1234-5678'),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('메가박스신촌을못가', '박보영', '02-2345-6789'),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('롯데시네마목대', '송중기', '02-3456-7890'),</a:t>
              </a:r>
            </a:p>
            <a:p>
              <a:pPr algn="just">
                <a:lnSpc>
                  <a:spcPts val="3060"/>
                </a:lnSpc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('메가박스코엑스라지', '김연아', '02-4567-8901'),</a:t>
              </a:r>
            </a:p>
            <a:p>
              <a:pPr algn="just">
                <a:lnSpc>
                  <a:spcPts val="306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('CGV공대', '유재석', '02-5678-9012');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283740" y="8037559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Database Project Lab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09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989200" y="4148200"/>
            <a:ext cx="7871539" cy="3707639"/>
            <a:chOff x="0" y="0"/>
            <a:chExt cx="10495385" cy="4943519"/>
          </a:xfrm>
        </p:grpSpPr>
        <p:sp>
          <p:nvSpPr>
            <p:cNvPr id="13" name="AutoShape 13"/>
            <p:cNvSpPr/>
            <p:nvPr/>
          </p:nvSpPr>
          <p:spPr>
            <a:xfrm flipV="1">
              <a:off x="0" y="853425"/>
              <a:ext cx="502571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5025712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SCHEMA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250867"/>
              <a:ext cx="10495385" cy="369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CREATE TABLE Screen (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screen_num INT,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screen_seat INT CHECK (screen_seat &gt;= 0) NOT NULL,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theater_name VARCHAR(20),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 PRIMARY KEY (screen_num, theater_name),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  FOREIGN KEY (theater_name) REFERENCES Theater(theater_name)</a:t>
              </a:r>
            </a:p>
            <a:p>
              <a:pPr algn="just">
                <a:lnSpc>
                  <a:spcPts val="3213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);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840196" y="4148200"/>
            <a:ext cx="7871539" cy="3307589"/>
            <a:chOff x="0" y="0"/>
            <a:chExt cx="10495385" cy="4410119"/>
          </a:xfrm>
        </p:grpSpPr>
        <p:sp>
          <p:nvSpPr>
            <p:cNvPr id="17" name="AutoShape 17"/>
            <p:cNvSpPr/>
            <p:nvPr/>
          </p:nvSpPr>
          <p:spPr>
            <a:xfrm flipV="1">
              <a:off x="0" y="853425"/>
              <a:ext cx="5025712" cy="0"/>
            </a:xfrm>
            <a:prstGeom prst="line">
              <a:avLst/>
            </a:prstGeom>
            <a:ln w="38100" cap="flat">
              <a:solidFill>
                <a:srgbClr val="19319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5025712" cy="56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7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B1544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DATA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250867"/>
              <a:ext cx="10495385" cy="3159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INSERT INTO Screen VALUES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(1, 50, 'CGV평광'),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(2, 60, 'CGV평광'),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(1, 55, '메가박스신촌을못가'),</a:t>
              </a:r>
            </a:p>
            <a:p>
              <a:pPr algn="just">
                <a:lnSpc>
                  <a:spcPts val="3213"/>
                </a:lnSpc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(1, 48, '롯데시네마목대'),</a:t>
              </a:r>
            </a:p>
            <a:p>
              <a:pPr algn="just">
                <a:lnSpc>
                  <a:spcPts val="3213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B1544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(2, 70, '메가박스코엑스라지');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948270" y="1533135"/>
            <a:ext cx="8391461" cy="111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SCREEN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2699</Words>
  <Application>Microsoft Office PowerPoint</Application>
  <PresentationFormat>사용자 지정</PresentationFormat>
  <Paragraphs>373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210 디딤고딕 Bold</vt:lpstr>
      <vt:lpstr>Arial</vt:lpstr>
      <vt:lpstr>Calibri</vt:lpstr>
      <vt:lpstr>210 디딤고딕 Light</vt:lpstr>
      <vt:lpstr>210 디딤고딕</vt:lpstr>
      <vt:lpstr>Black Han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데이터베이스프로젝트랩</dc:title>
  <cp:lastModifiedBy>Myung_Il _</cp:lastModifiedBy>
  <cp:revision>20</cp:revision>
  <cp:lastPrinted>2025-04-08T09:57:29Z</cp:lastPrinted>
  <dcterms:created xsi:type="dcterms:W3CDTF">2006-08-16T00:00:00Z</dcterms:created>
  <dcterms:modified xsi:type="dcterms:W3CDTF">2025-04-09T05:22:48Z</dcterms:modified>
  <dc:identifier>DAGkAYzm3GY</dc:identifier>
</cp:coreProperties>
</file>